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820"/>
  </p:normalViewPr>
  <p:slideViewPr>
    <p:cSldViewPr snapToGrid="0" snapToObjects="1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3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6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2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4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7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7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9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1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7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8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inf.ufsc.br/~andre.zibetti/probabilidade/aed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B11C76-8AF1-5448-83A7-9A5CA7C04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849" y="1348844"/>
            <a:ext cx="5716338" cy="3042706"/>
          </a:xfrm>
        </p:spPr>
        <p:txBody>
          <a:bodyPr>
            <a:normAutofit/>
          </a:bodyPr>
          <a:lstStyle/>
          <a:p>
            <a:r>
              <a:rPr lang="pt-BR" sz="6000" b="1"/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1448CC-68A9-C945-9FC3-DB80B625E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386" y="4682062"/>
            <a:ext cx="5355264" cy="9502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b="1"/>
              <a:t>Análise Exploratória de Dados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917E4F08-34DC-43A6-A7F4-63233194A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4" b="12765"/>
          <a:stretch/>
        </p:blipFill>
        <p:spPr>
          <a:xfrm>
            <a:off x="7466549" y="2449966"/>
            <a:ext cx="3513108" cy="19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4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A3A5EB-931E-46DE-A692-6731DB988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58634F-705D-44E4-9FBF-A406E2F9A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FE1E3-A09C-4196-A99F-B7C3014E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715BC6-D708-094C-8F19-5941EE57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pt-BR"/>
              <a:t>Escalas de Mensuração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15D83F-C602-F34E-BED8-FDF59496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485467" cy="3931920"/>
          </a:xfrm>
        </p:spPr>
        <p:txBody>
          <a:bodyPr>
            <a:norm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Nominal</a:t>
            </a:r>
            <a:r>
              <a:rPr lang="pt-BR" sz="1600" dirty="0"/>
              <a:t>: as variáveis são medidas em classes discretas, mas não é possível estabelecer ordem.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Ordinal</a:t>
            </a:r>
            <a:r>
              <a:rPr lang="pt-BR" sz="1600" dirty="0"/>
              <a:t>: as variáveis são medidas em classes discretas entre as quais é possível definir uma ordem, segundo uma relação descritível mas não quantificável.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Intervalar</a:t>
            </a:r>
            <a:r>
              <a:rPr lang="pt-BR" sz="1600" dirty="0"/>
              <a:t>: as variáveis assumem valores quantitativos, não possuem zero absoluto, i.e. não possuem uma medida de ausência de atributo.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Razão</a:t>
            </a:r>
            <a:r>
              <a:rPr lang="pt-BR" sz="1600" dirty="0"/>
              <a:t>: as variáveis assumem valores quantitativos, cuja relação exata entre estes é possível </a:t>
            </a:r>
            <a:r>
              <a:rPr lang="pt-BR" sz="1600" dirty="0" err="1"/>
              <a:t>deﬁnir</a:t>
            </a:r>
            <a:r>
              <a:rPr lang="pt-BR" sz="1600" dirty="0"/>
              <a:t> porque esta escala possui um zero absoluto.</a:t>
            </a:r>
          </a:p>
          <a:p>
            <a:endParaRPr lang="pt-BR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642124-DF44-E74C-8523-1630788FF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67" y="2493525"/>
            <a:ext cx="4178280" cy="23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7A40A6-FD61-B642-9E62-5A5FFAF0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pt-BR" sz="2800"/>
              <a:t>Escalas de Mensuração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95169E-2A4C-4941-826F-0C0BAD318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651147" cy="385419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 tipo da análise que pode ser realizado depende da escala de medida da variável analisada. </a:t>
            </a:r>
          </a:p>
          <a:p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 tabela se sugerem as representações gráficas e resumos descritivos numéricos mais recomendáveis para realizar essa análise.</a:t>
            </a:r>
          </a:p>
          <a:p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8E8D30A5-B4EF-C54E-8D1F-660AB0496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995319"/>
              </p:ext>
            </p:extLst>
          </p:nvPr>
        </p:nvGraphicFramePr>
        <p:xfrm>
          <a:off x="4049422" y="1248784"/>
          <a:ext cx="7237879" cy="43888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5489">
                  <a:extLst>
                    <a:ext uri="{9D8B030D-6E8A-4147-A177-3AD203B41FA5}">
                      <a16:colId xmlns:a16="http://schemas.microsoft.com/office/drawing/2014/main" val="1534719845"/>
                    </a:ext>
                  </a:extLst>
                </a:gridCol>
                <a:gridCol w="2435595">
                  <a:extLst>
                    <a:ext uri="{9D8B030D-6E8A-4147-A177-3AD203B41FA5}">
                      <a16:colId xmlns:a16="http://schemas.microsoft.com/office/drawing/2014/main" val="3166267014"/>
                    </a:ext>
                  </a:extLst>
                </a:gridCol>
                <a:gridCol w="1561007">
                  <a:extLst>
                    <a:ext uri="{9D8B030D-6E8A-4147-A177-3AD203B41FA5}">
                      <a16:colId xmlns:a16="http://schemas.microsoft.com/office/drawing/2014/main" val="3955132875"/>
                    </a:ext>
                  </a:extLst>
                </a:gridCol>
                <a:gridCol w="1865788">
                  <a:extLst>
                    <a:ext uri="{9D8B030D-6E8A-4147-A177-3AD203B41FA5}">
                      <a16:colId xmlns:a16="http://schemas.microsoft.com/office/drawing/2014/main" val="1015238387"/>
                    </a:ext>
                  </a:extLst>
                </a:gridCol>
              </a:tblGrid>
              <a:tr h="992260">
                <a:tc>
                  <a:txBody>
                    <a:bodyPr/>
                    <a:lstStyle/>
                    <a:p>
                      <a:r>
                        <a:rPr lang="pt-BR" sz="1900"/>
                        <a:t>Escala de Medida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Representações gráficas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Medidas de tendência central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Medidas de dispersão</a:t>
                      </a:r>
                    </a:p>
                  </a:txBody>
                  <a:tcPr marL="95410" marR="95410" marT="47705" marB="47705"/>
                </a:tc>
                <a:extLst>
                  <a:ext uri="{0D108BD9-81ED-4DB2-BD59-A6C34878D82A}">
                    <a16:rowId xmlns:a16="http://schemas.microsoft.com/office/drawing/2014/main" val="4275738016"/>
                  </a:ext>
                </a:extLst>
              </a:tr>
              <a:tr h="992260">
                <a:tc>
                  <a:txBody>
                    <a:bodyPr/>
                    <a:lstStyle/>
                    <a:p>
                      <a:r>
                        <a:rPr lang="pt-BR" sz="1900"/>
                        <a:t>Nominal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Diagrama de barras</a:t>
                      </a:r>
                    </a:p>
                    <a:p>
                      <a:r>
                        <a:rPr lang="pt-BR" sz="1900"/>
                        <a:t>Diagrama de linhas</a:t>
                      </a:r>
                    </a:p>
                    <a:p>
                      <a:r>
                        <a:rPr lang="pt-BR" sz="1900"/>
                        <a:t>Diagrama de pizza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endParaRPr lang="pt-BR" sz="1900"/>
                    </a:p>
                    <a:p>
                      <a:r>
                        <a:rPr lang="pt-BR" sz="1900"/>
                        <a:t>Moda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---</a:t>
                      </a:r>
                    </a:p>
                  </a:txBody>
                  <a:tcPr marL="95410" marR="95410" marT="47705" marB="47705"/>
                </a:tc>
                <a:extLst>
                  <a:ext uri="{0D108BD9-81ED-4DB2-BD59-A6C34878D82A}">
                    <a16:rowId xmlns:a16="http://schemas.microsoft.com/office/drawing/2014/main" val="3901157218"/>
                  </a:ext>
                </a:extLst>
              </a:tr>
              <a:tr h="706031">
                <a:tc>
                  <a:txBody>
                    <a:bodyPr/>
                    <a:lstStyle/>
                    <a:p>
                      <a:r>
                        <a:rPr lang="pt-BR" sz="1900"/>
                        <a:t>Ordinal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Boxplot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Mediana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Intervalo interquartílico</a:t>
                      </a:r>
                    </a:p>
                  </a:txBody>
                  <a:tcPr marL="95410" marR="95410" marT="47705" marB="47705"/>
                </a:tc>
                <a:extLst>
                  <a:ext uri="{0D108BD9-81ED-4DB2-BD59-A6C34878D82A}">
                    <a16:rowId xmlns:a16="http://schemas.microsoft.com/office/drawing/2014/main" val="1622344347"/>
                  </a:ext>
                </a:extLst>
              </a:tr>
              <a:tr h="992260">
                <a:tc>
                  <a:txBody>
                    <a:bodyPr/>
                    <a:lstStyle/>
                    <a:p>
                      <a:r>
                        <a:rPr lang="pt-BR" sz="1900"/>
                        <a:t>Intervalar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Histogramas</a:t>
                      </a:r>
                    </a:p>
                    <a:p>
                      <a:r>
                        <a:rPr lang="pt-BR" sz="1900"/>
                        <a:t>Polígono de frequências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Média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Desvio padrão</a:t>
                      </a:r>
                    </a:p>
                  </a:txBody>
                  <a:tcPr marL="95410" marR="95410" marT="47705" marB="47705"/>
                </a:tc>
                <a:extLst>
                  <a:ext uri="{0D108BD9-81ED-4DB2-BD59-A6C34878D82A}">
                    <a16:rowId xmlns:a16="http://schemas.microsoft.com/office/drawing/2014/main" val="325449711"/>
                  </a:ext>
                </a:extLst>
              </a:tr>
              <a:tr h="706031">
                <a:tc>
                  <a:txBody>
                    <a:bodyPr/>
                    <a:lstStyle/>
                    <a:p>
                      <a:r>
                        <a:rPr lang="pt-BR" sz="1900"/>
                        <a:t>Razão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endParaRPr lang="pt-BR" sz="1900"/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Média geométrica</a:t>
                      </a:r>
                    </a:p>
                  </a:txBody>
                  <a:tcPr marL="95410" marR="95410" marT="47705" marB="47705"/>
                </a:tc>
                <a:tc>
                  <a:txBody>
                    <a:bodyPr/>
                    <a:lstStyle/>
                    <a:p>
                      <a:r>
                        <a:rPr lang="pt-BR" sz="1900"/>
                        <a:t>Coeficiente de variação</a:t>
                      </a:r>
                    </a:p>
                  </a:txBody>
                  <a:tcPr marL="95410" marR="95410" marT="47705" marB="47705"/>
                </a:tc>
                <a:extLst>
                  <a:ext uri="{0D108BD9-81ED-4DB2-BD59-A6C34878D82A}">
                    <a16:rowId xmlns:a16="http://schemas.microsoft.com/office/drawing/2014/main" val="1683306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349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1FD4E2-AE5A-B141-8B5D-CD880A9B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Medidas de Posição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FE148C1-23F3-C540-A73E-F8DFD02496F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68680" y="2386583"/>
                <a:ext cx="5885781" cy="3828823"/>
              </a:xfr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700" b="1" dirty="0" err="1"/>
                  <a:t>Máximo</a:t>
                </a:r>
                <a:r>
                  <a:rPr lang="en-US" sz="1700" dirty="0"/>
                  <a:t> </a:t>
                </a:r>
                <a:r>
                  <a:rPr lang="en-US" sz="1700" b="1" dirty="0"/>
                  <a:t>(</a:t>
                </a:r>
                <a:r>
                  <a:rPr lang="en-US" sz="1700" dirty="0"/>
                  <a:t>max): a </a:t>
                </a:r>
                <a:r>
                  <a:rPr lang="en-US" sz="1700" dirty="0" err="1"/>
                  <a:t>maior</a:t>
                </a:r>
                <a:r>
                  <a:rPr lang="en-US" sz="1700" dirty="0"/>
                  <a:t> </a:t>
                </a:r>
                <a:r>
                  <a:rPr lang="en-US" sz="1700" dirty="0" err="1"/>
                  <a:t>observação</a:t>
                </a:r>
                <a:endParaRPr lang="en-US" sz="1700" dirty="0"/>
              </a:p>
              <a:p>
                <a:pPr>
                  <a:lnSpc>
                    <a:spcPct val="100000"/>
                  </a:lnSpc>
                </a:pPr>
                <a:r>
                  <a:rPr lang="en-US" sz="1700" b="1" dirty="0" err="1"/>
                  <a:t>Mínimo</a:t>
                </a:r>
                <a:r>
                  <a:rPr lang="en-US" sz="1700" b="1" dirty="0"/>
                  <a:t> (</a:t>
                </a:r>
                <a:r>
                  <a:rPr lang="en-US" sz="1700" dirty="0"/>
                  <a:t>min</a:t>
                </a:r>
                <a:r>
                  <a:rPr lang="en-US" sz="1700" b="1" dirty="0"/>
                  <a:t>)</a:t>
                </a:r>
                <a:r>
                  <a:rPr lang="en-US" sz="1700" dirty="0"/>
                  <a:t>: a </a:t>
                </a:r>
                <a:r>
                  <a:rPr lang="en-US" sz="1700" dirty="0" err="1"/>
                  <a:t>menor</a:t>
                </a:r>
                <a:r>
                  <a:rPr lang="en-US" sz="1700" dirty="0"/>
                  <a:t> </a:t>
                </a:r>
                <a:r>
                  <a:rPr lang="en-US" sz="1700" dirty="0" err="1"/>
                  <a:t>observação</a:t>
                </a:r>
                <a:endParaRPr lang="en-US" sz="1700" dirty="0"/>
              </a:p>
              <a:p>
                <a:pPr>
                  <a:lnSpc>
                    <a:spcPct val="100000"/>
                  </a:lnSpc>
                </a:pPr>
                <a:r>
                  <a:rPr lang="en-US" sz="1700" b="1" dirty="0" err="1"/>
                  <a:t>Moda</a:t>
                </a:r>
                <a:r>
                  <a:rPr lang="en-US" sz="1700" b="1" dirty="0"/>
                  <a:t> (Mo)</a:t>
                </a:r>
                <a:r>
                  <a:rPr lang="en-US" sz="1700" dirty="0"/>
                  <a:t>: </a:t>
                </a:r>
                <a:r>
                  <a:rPr lang="en-US" sz="1700" dirty="0" err="1"/>
                  <a:t>é</a:t>
                </a:r>
                <a:r>
                  <a:rPr lang="en-US" sz="1700" dirty="0"/>
                  <a:t> o valor (</a:t>
                </a:r>
                <a:r>
                  <a:rPr lang="en-US" sz="1700" dirty="0" err="1"/>
                  <a:t>ou</a:t>
                </a:r>
                <a:r>
                  <a:rPr lang="en-US" sz="1700" dirty="0"/>
                  <a:t> </a:t>
                </a:r>
                <a:r>
                  <a:rPr lang="en-US" sz="1700" dirty="0" err="1"/>
                  <a:t>atributo</a:t>
                </a:r>
                <a:r>
                  <a:rPr lang="en-US" sz="1700" dirty="0"/>
                  <a:t>) que </a:t>
                </a:r>
                <a:r>
                  <a:rPr lang="en-US" sz="1700" dirty="0" err="1"/>
                  <a:t>ocorre</a:t>
                </a:r>
                <a:r>
                  <a:rPr lang="en-US" sz="1700" dirty="0"/>
                  <a:t> com </a:t>
                </a:r>
                <a:r>
                  <a:rPr lang="en-US" sz="1700" dirty="0" err="1"/>
                  <a:t>maior</a:t>
                </a:r>
                <a:r>
                  <a:rPr lang="en-US" sz="1700" dirty="0"/>
                  <a:t> </a:t>
                </a:r>
                <a:r>
                  <a:rPr lang="en-US" sz="1700" dirty="0" err="1"/>
                  <a:t>frequência</a:t>
                </a:r>
                <a:endParaRPr lang="en-US" sz="1700" dirty="0"/>
              </a:p>
              <a:p>
                <a:pPr>
                  <a:lnSpc>
                    <a:spcPct val="100000"/>
                  </a:lnSpc>
                </a:pPr>
                <a:r>
                  <a:rPr lang="en-US" sz="1700" b="1" dirty="0" err="1"/>
                  <a:t>Média</a:t>
                </a:r>
                <a:r>
                  <a:rPr lang="en-US" sz="1700" b="1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1700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7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r>
                  <a:rPr lang="en-US" sz="1700" dirty="0"/>
                  <a:t>: soma de </a:t>
                </a:r>
                <a:r>
                  <a:rPr lang="en-US" sz="1700" dirty="0" err="1"/>
                  <a:t>todos</a:t>
                </a:r>
                <a:r>
                  <a:rPr lang="en-US" sz="1700" dirty="0"/>
                  <a:t> </a:t>
                </a:r>
                <a:r>
                  <a:rPr lang="en-US" sz="1700" dirty="0" err="1"/>
                  <a:t>os</a:t>
                </a:r>
                <a:r>
                  <a:rPr lang="en-US" sz="1700" dirty="0"/>
                  <a:t> </a:t>
                </a:r>
                <a:r>
                  <a:rPr lang="en-US" sz="1700" dirty="0" err="1"/>
                  <a:t>valores</a:t>
                </a:r>
                <a:r>
                  <a:rPr lang="en-US" sz="1700" dirty="0"/>
                  <a:t> da </a:t>
                </a:r>
                <a:r>
                  <a:rPr lang="en-US" sz="1700" dirty="0" err="1"/>
                  <a:t>variável</a:t>
                </a:r>
                <a:r>
                  <a:rPr lang="en-US" sz="1700" dirty="0"/>
                  <a:t> </a:t>
                </a:r>
                <a:r>
                  <a:rPr lang="en-US" sz="1700" dirty="0" err="1"/>
                  <a:t>dividida</a:t>
                </a:r>
                <a:r>
                  <a:rPr lang="en-US" sz="1700" dirty="0"/>
                  <a:t> </a:t>
                </a:r>
                <a:r>
                  <a:rPr lang="en-US" sz="1700" dirty="0" err="1"/>
                  <a:t>pelo</a:t>
                </a:r>
                <a:r>
                  <a:rPr lang="en-US" sz="1700" dirty="0"/>
                  <a:t> </a:t>
                </a:r>
                <a:r>
                  <a:rPr lang="en-US" sz="1700" dirty="0" err="1"/>
                  <a:t>número</a:t>
                </a:r>
                <a:r>
                  <a:rPr lang="en-US" sz="1700" dirty="0"/>
                  <a:t> de </a:t>
                </a:r>
                <a:r>
                  <a:rPr lang="en-US" sz="1700" dirty="0" err="1"/>
                  <a:t>observações</a:t>
                </a:r>
                <a:endParaRPr lang="en-US" sz="1700" dirty="0"/>
              </a:p>
              <a:p>
                <a:pPr>
                  <a:lnSpc>
                    <a:spcPct val="100000"/>
                  </a:lnSpc>
                </a:pPr>
                <a:r>
                  <a:rPr lang="en-US" sz="1700" b="1" dirty="0" err="1"/>
                  <a:t>Mediana</a:t>
                </a:r>
                <a:r>
                  <a:rPr lang="en-US" sz="1700" b="1" dirty="0"/>
                  <a:t> (Me) </a:t>
                </a:r>
                <a:r>
                  <a:rPr lang="en-US" sz="1700" dirty="0"/>
                  <a:t>: valor que </a:t>
                </a:r>
                <a:r>
                  <a:rPr lang="en-US" sz="1700" dirty="0" err="1"/>
                  <a:t>deixa</a:t>
                </a:r>
                <a:r>
                  <a:rPr lang="en-US" sz="1700" dirty="0"/>
                  <a:t> 50% das </a:t>
                </a:r>
                <a:r>
                  <a:rPr lang="en-US" sz="1700" dirty="0" err="1"/>
                  <a:t>observações</a:t>
                </a:r>
                <a:r>
                  <a:rPr lang="en-US" sz="1700" dirty="0"/>
                  <a:t> </a:t>
                </a:r>
                <a:r>
                  <a:rPr lang="en-US" sz="1700" dirty="0" err="1"/>
                  <a:t>à</a:t>
                </a:r>
                <a:r>
                  <a:rPr lang="en-US" sz="1700" dirty="0"/>
                  <a:t> </a:t>
                </a:r>
                <a:r>
                  <a:rPr lang="en-US" sz="1700" dirty="0" err="1"/>
                  <a:t>sua</a:t>
                </a:r>
                <a:r>
                  <a:rPr lang="en-US" sz="1700" dirty="0"/>
                  <a:t> </a:t>
                </a:r>
                <a:r>
                  <a:rPr lang="en-US" sz="1700" dirty="0" err="1"/>
                  <a:t>esquerda</a:t>
                </a:r>
                <a:endParaRPr lang="en-US" sz="1700" dirty="0"/>
              </a:p>
              <a:p>
                <a:pPr>
                  <a:lnSpc>
                    <a:spcPct val="100000"/>
                  </a:lnSpc>
                </a:pPr>
                <a:r>
                  <a:rPr lang="en-US" sz="1700" b="1" dirty="0" err="1"/>
                  <a:t>Quartis</a:t>
                </a:r>
                <a:r>
                  <a:rPr lang="en-US" sz="1700" dirty="0"/>
                  <a:t>: divide um conjunto de </a:t>
                </a:r>
                <a:r>
                  <a:rPr lang="en-US" sz="1700" dirty="0" err="1"/>
                  <a:t>valores</a:t>
                </a:r>
                <a:r>
                  <a:rPr lang="en-US" sz="1700" dirty="0"/>
                  <a:t> </a:t>
                </a:r>
                <a:r>
                  <a:rPr lang="en-US" sz="1700" dirty="0" err="1"/>
                  <a:t>dispostos</a:t>
                </a:r>
                <a:r>
                  <a:rPr lang="en-US" sz="1700" dirty="0"/>
                  <a:t> </a:t>
                </a:r>
                <a:r>
                  <a:rPr lang="en-US" sz="1700" dirty="0" err="1"/>
                  <a:t>em</a:t>
                </a:r>
                <a:r>
                  <a:rPr lang="en-US" sz="1700" dirty="0"/>
                  <a:t> forma </a:t>
                </a:r>
                <a:r>
                  <a:rPr lang="en-US" sz="1700" dirty="0" err="1"/>
                  <a:t>crescente</a:t>
                </a:r>
                <a:r>
                  <a:rPr lang="en-US" sz="1700" dirty="0"/>
                  <a:t> </a:t>
                </a:r>
                <a:r>
                  <a:rPr lang="en-US" sz="1700" dirty="0" err="1"/>
                  <a:t>em</a:t>
                </a:r>
                <a:r>
                  <a:rPr lang="en-US" sz="1700" dirty="0"/>
                  <a:t> </a:t>
                </a:r>
                <a:r>
                  <a:rPr lang="en-US" sz="1700" dirty="0" err="1"/>
                  <a:t>quatro</a:t>
                </a:r>
                <a:r>
                  <a:rPr lang="en-US" sz="1700" dirty="0"/>
                  <a:t> </a:t>
                </a:r>
                <a:r>
                  <a:rPr lang="en-US" sz="1700" dirty="0" err="1"/>
                  <a:t>partes</a:t>
                </a:r>
                <a:endParaRPr lang="en-US" sz="1700" dirty="0"/>
              </a:p>
              <a:p>
                <a:pPr lvl="1"/>
                <a:r>
                  <a:rPr lang="en-US" sz="1700" dirty="0" err="1"/>
                  <a:t>Primeiro</a:t>
                </a:r>
                <a:r>
                  <a:rPr lang="en-US" sz="1700" dirty="0"/>
                  <a:t> </a:t>
                </a:r>
                <a:r>
                  <a:rPr lang="en-US" sz="1700" dirty="0" err="1"/>
                  <a:t>Quartil</a:t>
                </a:r>
                <a:r>
                  <a:rPr lang="en-US" sz="1700" dirty="0"/>
                  <a:t> (Q1) : 25% das </a:t>
                </a:r>
                <a:r>
                  <a:rPr lang="en-US" sz="1700" dirty="0" err="1"/>
                  <a:t>observações</a:t>
                </a:r>
                <a:r>
                  <a:rPr lang="en-US" sz="1700" dirty="0"/>
                  <a:t> </a:t>
                </a:r>
                <a:r>
                  <a:rPr lang="en-US" sz="1700" dirty="0" err="1"/>
                  <a:t>à</a:t>
                </a:r>
                <a:r>
                  <a:rPr lang="en-US" sz="1700" dirty="0"/>
                  <a:t> </a:t>
                </a:r>
                <a:r>
                  <a:rPr lang="en-US" sz="1700" dirty="0" err="1"/>
                  <a:t>sua</a:t>
                </a:r>
                <a:r>
                  <a:rPr lang="en-US" sz="1700" dirty="0"/>
                  <a:t> </a:t>
                </a:r>
                <a:r>
                  <a:rPr lang="en-US" sz="1700" dirty="0" err="1"/>
                  <a:t>esquerda</a:t>
                </a:r>
                <a:endParaRPr lang="en-US" sz="1700" dirty="0"/>
              </a:p>
              <a:p>
                <a:pPr lvl="1"/>
                <a:r>
                  <a:rPr lang="en-US" sz="1700" dirty="0" err="1"/>
                  <a:t>Terceiro</a:t>
                </a:r>
                <a:r>
                  <a:rPr lang="en-US" sz="1700" dirty="0"/>
                  <a:t> </a:t>
                </a:r>
                <a:r>
                  <a:rPr lang="en-US" sz="1700" dirty="0" err="1"/>
                  <a:t>Quartil</a:t>
                </a:r>
                <a:r>
                  <a:rPr lang="en-US" sz="1700" dirty="0"/>
                  <a:t>: 75% das </a:t>
                </a:r>
                <a:r>
                  <a:rPr lang="en-US" sz="1700" dirty="0" err="1"/>
                  <a:t>observções</a:t>
                </a:r>
                <a:r>
                  <a:rPr lang="en-US" sz="1700" dirty="0"/>
                  <a:t> </a:t>
                </a:r>
                <a:r>
                  <a:rPr lang="en-US" sz="1700" dirty="0" err="1"/>
                  <a:t>à</a:t>
                </a:r>
                <a:r>
                  <a:rPr lang="en-US" sz="1700" dirty="0"/>
                  <a:t> </a:t>
                </a:r>
                <a:r>
                  <a:rPr lang="en-US" sz="1700" dirty="0" err="1"/>
                  <a:t>sua</a:t>
                </a:r>
                <a:r>
                  <a:rPr lang="en-US" sz="1700" dirty="0"/>
                  <a:t> </a:t>
                </a:r>
                <a:r>
                  <a:rPr lang="en-US" sz="1700" dirty="0" err="1"/>
                  <a:t>esquerda</a:t>
                </a:r>
                <a:endParaRPr lang="en-US" sz="1700" dirty="0"/>
              </a:p>
              <a:p>
                <a:pPr>
                  <a:lnSpc>
                    <a:spcPct val="100000"/>
                  </a:lnSpc>
                </a:pPr>
                <a:endParaRPr lang="en-US" sz="1700" dirty="0"/>
              </a:p>
              <a:p>
                <a:pPr>
                  <a:lnSpc>
                    <a:spcPct val="100000"/>
                  </a:lnSpc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FE148C1-23F3-C540-A73E-F8DFD0249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68680" y="2386583"/>
                <a:ext cx="5885781" cy="3828823"/>
              </a:xfrm>
              <a:blipFill>
                <a:blip r:embed="rId2"/>
                <a:stretch>
                  <a:fillRect l="-215" t="-3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3932DF72-EA1D-9640-A4EB-20C9483E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042" y="753707"/>
            <a:ext cx="2744617" cy="20516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3459F7-4662-804E-8E2E-8DEE40400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461" y="4156406"/>
            <a:ext cx="5065683" cy="2051601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1EE8F117-D5DC-4AF4-AD72-FB7A93BAA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BDE3B1-08CC-4C4B-A1E9-9B20B7DC6868}"/>
              </a:ext>
            </a:extLst>
          </p:cNvPr>
          <p:cNvSpPr txBox="1"/>
          <p:nvPr/>
        </p:nvSpPr>
        <p:spPr>
          <a:xfrm>
            <a:off x="868680" y="1779508"/>
            <a:ext cx="533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solidFill>
                  <a:srgbClr val="FF0000"/>
                </a:solidFill>
              </a:rPr>
              <a:t>Valor ao redor do qual os dados estão distribuídos</a:t>
            </a:r>
            <a:r>
              <a:rPr lang="pt-B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2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FD4E2-AE5A-B141-8B5D-CD880A9B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155700"/>
          </a:xfrm>
        </p:spPr>
        <p:txBody>
          <a:bodyPr/>
          <a:lstStyle/>
          <a:p>
            <a:r>
              <a:rPr lang="pt-BR" dirty="0"/>
              <a:t>Medidas de Dispersão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E148C1-23F3-C540-A73E-F8DFD0249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67627"/>
            <a:ext cx="10546080" cy="2056540"/>
          </a:xfrm>
        </p:spPr>
        <p:txBody>
          <a:bodyPr>
            <a:normAutofit fontScale="85000" lnSpcReduction="10000"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Amplitude</a:t>
            </a:r>
            <a:r>
              <a:rPr lang="pt-BR" dirty="0"/>
              <a:t>: diferença entre o valor máximo e o valor mínimo</a:t>
            </a:r>
          </a:p>
          <a:p>
            <a:r>
              <a:rPr lang="pt-BR" b="1" dirty="0">
                <a:solidFill>
                  <a:srgbClr val="FF0000"/>
                </a:solidFill>
              </a:rPr>
              <a:t>Intervalo-Interquartil</a:t>
            </a:r>
            <a:r>
              <a:rPr lang="pt-BR" dirty="0"/>
              <a:t>: É a diferença entre o terceiro quartil e o primeiro quartil, ou seja, Q3 - Q1</a:t>
            </a:r>
          </a:p>
          <a:p>
            <a:r>
              <a:rPr lang="pt-BR" b="1" dirty="0">
                <a:solidFill>
                  <a:srgbClr val="FF0000"/>
                </a:solidFill>
              </a:rPr>
              <a:t>Variância</a:t>
            </a:r>
            <a:r>
              <a:rPr lang="pt-BR" dirty="0"/>
              <a:t>: média dos quadrados dos desvios em relação à média aritmética</a:t>
            </a:r>
          </a:p>
          <a:p>
            <a:r>
              <a:rPr lang="pt-BR" b="1" dirty="0">
                <a:solidFill>
                  <a:srgbClr val="FF0000"/>
                </a:solidFill>
              </a:rPr>
              <a:t>Desvio Padrão</a:t>
            </a:r>
            <a:r>
              <a:rPr lang="pt-BR" dirty="0"/>
              <a:t>: mede a variabilidade independente do número de observações e com a mesma unidade de medida da média</a:t>
            </a:r>
          </a:p>
          <a:p>
            <a:r>
              <a:rPr lang="pt-BR" b="1" dirty="0">
                <a:solidFill>
                  <a:srgbClr val="FF0000"/>
                </a:solidFill>
              </a:rPr>
              <a:t>Coeficiente de Variação</a:t>
            </a:r>
            <a:r>
              <a:rPr lang="pt-BR" dirty="0"/>
              <a:t>: mede a variabilidade numa escala percentual independente da unidade de medida ou da ordem de grandeza da variável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BDE3B1-08CC-4C4B-A1E9-9B20B7DC6868}"/>
              </a:ext>
            </a:extLst>
          </p:cNvPr>
          <p:cNvSpPr txBox="1"/>
          <p:nvPr/>
        </p:nvSpPr>
        <p:spPr>
          <a:xfrm>
            <a:off x="1066800" y="1798294"/>
            <a:ext cx="1054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Finalidade: Encontrar valor que resuma a variabilidade de um conjunto de 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A65C30-53EF-8942-A3EB-688902AA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003" y="4231948"/>
            <a:ext cx="3311743" cy="21568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3459F7-4662-804E-8E2E-8DEE4040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213517"/>
            <a:ext cx="5376202" cy="217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1AFEC-3387-044E-8EEB-5E48014C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Exame Gráfico dos Dados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3EBB927-1204-3B4C-B00F-9109F3A5B3B4}"/>
              </a:ext>
            </a:extLst>
          </p:cNvPr>
          <p:cNvSpPr/>
          <p:nvPr/>
        </p:nvSpPr>
        <p:spPr>
          <a:xfrm>
            <a:off x="1066800" y="1690308"/>
            <a:ext cx="9482138" cy="468114"/>
          </a:xfrm>
          <a:custGeom>
            <a:avLst/>
            <a:gdLst>
              <a:gd name="connsiteX0" fmla="*/ 0 w 3980471"/>
              <a:gd name="connsiteY0" fmla="*/ 50776 h 195210"/>
              <a:gd name="connsiteX1" fmla="*/ 50683 w 3980471"/>
              <a:gd name="connsiteY1" fmla="*/ 0 h 195210"/>
              <a:gd name="connsiteX2" fmla="*/ 3929788 w 3980471"/>
              <a:gd name="connsiteY2" fmla="*/ 0 h 195210"/>
              <a:gd name="connsiteX3" fmla="*/ 3980471 w 3980471"/>
              <a:gd name="connsiteY3" fmla="*/ 50776 h 195210"/>
              <a:gd name="connsiteX4" fmla="*/ 3980471 w 3980471"/>
              <a:gd name="connsiteY4" fmla="*/ 195210 h 195210"/>
              <a:gd name="connsiteX5" fmla="*/ 0 w 3980471"/>
              <a:gd name="connsiteY5" fmla="*/ 195210 h 195210"/>
              <a:gd name="connsiteX6" fmla="*/ 0 w 3980471"/>
              <a:gd name="connsiteY6" fmla="*/ 50776 h 195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80471" h="195210">
                <a:moveTo>
                  <a:pt x="0" y="50776"/>
                </a:moveTo>
                <a:cubicBezTo>
                  <a:pt x="0" y="22849"/>
                  <a:pt x="22807" y="0"/>
                  <a:pt x="50683" y="0"/>
                </a:cubicBezTo>
                <a:lnTo>
                  <a:pt x="3929788" y="0"/>
                </a:lnTo>
                <a:cubicBezTo>
                  <a:pt x="3957663" y="0"/>
                  <a:pt x="3980471" y="22849"/>
                  <a:pt x="3980471" y="50776"/>
                </a:cubicBezTo>
                <a:lnTo>
                  <a:pt x="3980471" y="195210"/>
                </a:lnTo>
                <a:lnTo>
                  <a:pt x="0" y="195210"/>
                </a:lnTo>
                <a:lnTo>
                  <a:pt x="0" y="50776"/>
                </a:lnTo>
              </a:path>
            </a:pathLst>
          </a:custGeom>
          <a:solidFill>
            <a:srgbClr val="804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89290080-FFE0-CC42-99A4-C5296E2F36BD}"/>
              </a:ext>
            </a:extLst>
          </p:cNvPr>
          <p:cNvSpPr/>
          <p:nvPr/>
        </p:nvSpPr>
        <p:spPr>
          <a:xfrm>
            <a:off x="1066800" y="2191600"/>
            <a:ext cx="9482138" cy="374363"/>
          </a:xfrm>
          <a:custGeom>
            <a:avLst/>
            <a:gdLst>
              <a:gd name="connsiteX0" fmla="*/ 0 w 3980471"/>
              <a:gd name="connsiteY0" fmla="*/ 151589 h 202365"/>
              <a:gd name="connsiteX1" fmla="*/ 50683 w 3980471"/>
              <a:gd name="connsiteY1" fmla="*/ 202365 h 202365"/>
              <a:gd name="connsiteX2" fmla="*/ 3929788 w 3980471"/>
              <a:gd name="connsiteY2" fmla="*/ 202365 h 202365"/>
              <a:gd name="connsiteX3" fmla="*/ 3980471 w 3980471"/>
              <a:gd name="connsiteY3" fmla="*/ 151589 h 202365"/>
              <a:gd name="connsiteX4" fmla="*/ 3980471 w 3980471"/>
              <a:gd name="connsiteY4" fmla="*/ 0 h 202365"/>
              <a:gd name="connsiteX5" fmla="*/ 0 w 3980471"/>
              <a:gd name="connsiteY5" fmla="*/ 0 h 202365"/>
              <a:gd name="connsiteX6" fmla="*/ 0 w 3980471"/>
              <a:gd name="connsiteY6" fmla="*/ 151589 h 202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80471" h="202365">
                <a:moveTo>
                  <a:pt x="0" y="151589"/>
                </a:moveTo>
                <a:cubicBezTo>
                  <a:pt x="0" y="179516"/>
                  <a:pt x="22807" y="202365"/>
                  <a:pt x="50683" y="202365"/>
                </a:cubicBezTo>
                <a:lnTo>
                  <a:pt x="3929788" y="202365"/>
                </a:lnTo>
                <a:cubicBezTo>
                  <a:pt x="3957663" y="202365"/>
                  <a:pt x="3980471" y="179516"/>
                  <a:pt x="3980471" y="151589"/>
                </a:cubicBezTo>
                <a:lnTo>
                  <a:pt x="3980471" y="0"/>
                </a:lnTo>
                <a:lnTo>
                  <a:pt x="0" y="0"/>
                </a:lnTo>
                <a:lnTo>
                  <a:pt x="0" y="151589"/>
                </a:lnTo>
              </a:path>
            </a:pathLst>
          </a:custGeom>
          <a:solidFill>
            <a:srgbClr val="DDCCB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6A1E605-361F-1143-9383-AEE16C2E08C8}"/>
              </a:ext>
            </a:extLst>
          </p:cNvPr>
          <p:cNvSpPr/>
          <p:nvPr/>
        </p:nvSpPr>
        <p:spPr>
          <a:xfrm>
            <a:off x="8105303" y="3345903"/>
            <a:ext cx="12700" cy="327858"/>
          </a:xfrm>
          <a:custGeom>
            <a:avLst/>
            <a:gdLst>
              <a:gd name="connsiteX0" fmla="*/ 6350 w 12700"/>
              <a:gd name="connsiteY0" fmla="*/ 321508 h 327858"/>
              <a:gd name="connsiteX1" fmla="*/ 6350 w 12700"/>
              <a:gd name="connsiteY1" fmla="*/ 6350 h 327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27858">
                <a:moveTo>
                  <a:pt x="6350" y="32150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7E7D7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0C1704C-7B88-7A4B-B769-027DA8722E2E}"/>
              </a:ext>
            </a:extLst>
          </p:cNvPr>
          <p:cNvSpPr/>
          <p:nvPr/>
        </p:nvSpPr>
        <p:spPr>
          <a:xfrm>
            <a:off x="8105303" y="3333209"/>
            <a:ext cx="12700" cy="12700"/>
          </a:xfrm>
          <a:custGeom>
            <a:avLst/>
            <a:gdLst>
              <a:gd name="connsiteX0" fmla="*/ 6350 w 12700"/>
              <a:gd name="connsiteY0" fmla="*/ 19044 h 12700"/>
              <a:gd name="connsiteX1" fmla="*/ 6350 w 12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">
                <a:moveTo>
                  <a:pt x="6350" y="190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AEADA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1C507B4-4EBC-E942-9CCD-ED73C98111D0}"/>
              </a:ext>
            </a:extLst>
          </p:cNvPr>
          <p:cNvSpPr/>
          <p:nvPr/>
        </p:nvSpPr>
        <p:spPr>
          <a:xfrm>
            <a:off x="8105303" y="3320515"/>
            <a:ext cx="12700" cy="12700"/>
          </a:xfrm>
          <a:custGeom>
            <a:avLst/>
            <a:gdLst>
              <a:gd name="connsiteX0" fmla="*/ 6350 w 12700"/>
              <a:gd name="connsiteY0" fmla="*/ 19044 h 12700"/>
              <a:gd name="connsiteX1" fmla="*/ 6350 w 12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">
                <a:moveTo>
                  <a:pt x="6350" y="190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CCCBC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38E7F57-B59F-0848-A1EF-2BCC13CB4BE9}"/>
              </a:ext>
            </a:extLst>
          </p:cNvPr>
          <p:cNvSpPr/>
          <p:nvPr/>
        </p:nvSpPr>
        <p:spPr>
          <a:xfrm>
            <a:off x="8105303" y="3307821"/>
            <a:ext cx="12700" cy="12700"/>
          </a:xfrm>
          <a:custGeom>
            <a:avLst/>
            <a:gdLst>
              <a:gd name="connsiteX0" fmla="*/ 6350 w 12700"/>
              <a:gd name="connsiteY0" fmla="*/ 19044 h 12700"/>
              <a:gd name="connsiteX1" fmla="*/ 6350 w 12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">
                <a:moveTo>
                  <a:pt x="6350" y="190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EDEBE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D920BE4E-3181-D14B-B510-608EAA0B60BB}"/>
              </a:ext>
            </a:extLst>
          </p:cNvPr>
          <p:cNvSpPr/>
          <p:nvPr/>
        </p:nvSpPr>
        <p:spPr>
          <a:xfrm>
            <a:off x="8105303" y="3288780"/>
            <a:ext cx="12700" cy="31741"/>
          </a:xfrm>
          <a:custGeom>
            <a:avLst/>
            <a:gdLst>
              <a:gd name="connsiteX0" fmla="*/ 6350 w 12700"/>
              <a:gd name="connsiteY0" fmla="*/ 25391 h 31741"/>
              <a:gd name="connsiteX1" fmla="*/ 6350 w 12700"/>
              <a:gd name="connsiteY1" fmla="*/ 6350 h 317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1741">
                <a:moveTo>
                  <a:pt x="6350" y="2539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FCF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A76AB344-AC0B-4F49-B513-36D34FF4CF43}"/>
              </a:ext>
            </a:extLst>
          </p:cNvPr>
          <p:cNvSpPr txBox="1"/>
          <p:nvPr/>
        </p:nvSpPr>
        <p:spPr>
          <a:xfrm>
            <a:off x="1155381" y="1912980"/>
            <a:ext cx="2405063" cy="20242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2000" b="1" dirty="0" err="1">
                <a:solidFill>
                  <a:srgbClr val="FFF8F0"/>
                </a:solidFill>
                <a:latin typeface="Times New Roman" pitchFamily="18" charset="0"/>
                <a:cs typeface="Times New Roman" pitchFamily="18" charset="0"/>
              </a:rPr>
              <a:t>Distribuição</a:t>
            </a:r>
            <a:endParaRPr lang="en-US" altLang="zh-CN" sz="1100" b="1" dirty="0">
              <a:solidFill>
                <a:srgbClr val="FFF8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4BBB717F-FBBB-EB4A-8C72-171C9FE343D7}"/>
              </a:ext>
            </a:extLst>
          </p:cNvPr>
          <p:cNvSpPr txBox="1"/>
          <p:nvPr/>
        </p:nvSpPr>
        <p:spPr>
          <a:xfrm>
            <a:off x="1155380" y="2321609"/>
            <a:ext cx="3736659" cy="20678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2000" dirty="0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Histograma,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ramo-e-folhas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82A8BFD-B7F0-0C48-BAD3-65C8A9BC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25" y="3206136"/>
            <a:ext cx="3937000" cy="20955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0CA25E3-328E-264C-B3B4-5DC1AA43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52" y="3061908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32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1AFEC-3387-044E-8EEB-5E48014C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Exame Gráfico dos Dados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3EBB927-1204-3B4C-B00F-9109F3A5B3B4}"/>
              </a:ext>
            </a:extLst>
          </p:cNvPr>
          <p:cNvSpPr/>
          <p:nvPr/>
        </p:nvSpPr>
        <p:spPr>
          <a:xfrm>
            <a:off x="1066800" y="1690308"/>
            <a:ext cx="9482138" cy="468114"/>
          </a:xfrm>
          <a:custGeom>
            <a:avLst/>
            <a:gdLst>
              <a:gd name="connsiteX0" fmla="*/ 0 w 3980471"/>
              <a:gd name="connsiteY0" fmla="*/ 50776 h 195210"/>
              <a:gd name="connsiteX1" fmla="*/ 50683 w 3980471"/>
              <a:gd name="connsiteY1" fmla="*/ 0 h 195210"/>
              <a:gd name="connsiteX2" fmla="*/ 3929788 w 3980471"/>
              <a:gd name="connsiteY2" fmla="*/ 0 h 195210"/>
              <a:gd name="connsiteX3" fmla="*/ 3980471 w 3980471"/>
              <a:gd name="connsiteY3" fmla="*/ 50776 h 195210"/>
              <a:gd name="connsiteX4" fmla="*/ 3980471 w 3980471"/>
              <a:gd name="connsiteY4" fmla="*/ 195210 h 195210"/>
              <a:gd name="connsiteX5" fmla="*/ 0 w 3980471"/>
              <a:gd name="connsiteY5" fmla="*/ 195210 h 195210"/>
              <a:gd name="connsiteX6" fmla="*/ 0 w 3980471"/>
              <a:gd name="connsiteY6" fmla="*/ 50776 h 195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80471" h="195210">
                <a:moveTo>
                  <a:pt x="0" y="50776"/>
                </a:moveTo>
                <a:cubicBezTo>
                  <a:pt x="0" y="22849"/>
                  <a:pt x="22807" y="0"/>
                  <a:pt x="50683" y="0"/>
                </a:cubicBezTo>
                <a:lnTo>
                  <a:pt x="3929788" y="0"/>
                </a:lnTo>
                <a:cubicBezTo>
                  <a:pt x="3957663" y="0"/>
                  <a:pt x="3980471" y="22849"/>
                  <a:pt x="3980471" y="50776"/>
                </a:cubicBezTo>
                <a:lnTo>
                  <a:pt x="3980471" y="195210"/>
                </a:lnTo>
                <a:lnTo>
                  <a:pt x="0" y="195210"/>
                </a:lnTo>
                <a:lnTo>
                  <a:pt x="0" y="50776"/>
                </a:lnTo>
              </a:path>
            </a:pathLst>
          </a:custGeom>
          <a:solidFill>
            <a:srgbClr val="804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89290080-FFE0-CC42-99A4-C5296E2F36BD}"/>
              </a:ext>
            </a:extLst>
          </p:cNvPr>
          <p:cNvSpPr/>
          <p:nvPr/>
        </p:nvSpPr>
        <p:spPr>
          <a:xfrm>
            <a:off x="1066800" y="2191600"/>
            <a:ext cx="9482138" cy="374363"/>
          </a:xfrm>
          <a:custGeom>
            <a:avLst/>
            <a:gdLst>
              <a:gd name="connsiteX0" fmla="*/ 0 w 3980471"/>
              <a:gd name="connsiteY0" fmla="*/ 151589 h 202365"/>
              <a:gd name="connsiteX1" fmla="*/ 50683 w 3980471"/>
              <a:gd name="connsiteY1" fmla="*/ 202365 h 202365"/>
              <a:gd name="connsiteX2" fmla="*/ 3929788 w 3980471"/>
              <a:gd name="connsiteY2" fmla="*/ 202365 h 202365"/>
              <a:gd name="connsiteX3" fmla="*/ 3980471 w 3980471"/>
              <a:gd name="connsiteY3" fmla="*/ 151589 h 202365"/>
              <a:gd name="connsiteX4" fmla="*/ 3980471 w 3980471"/>
              <a:gd name="connsiteY4" fmla="*/ 0 h 202365"/>
              <a:gd name="connsiteX5" fmla="*/ 0 w 3980471"/>
              <a:gd name="connsiteY5" fmla="*/ 0 h 202365"/>
              <a:gd name="connsiteX6" fmla="*/ 0 w 3980471"/>
              <a:gd name="connsiteY6" fmla="*/ 151589 h 202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80471" h="202365">
                <a:moveTo>
                  <a:pt x="0" y="151589"/>
                </a:moveTo>
                <a:cubicBezTo>
                  <a:pt x="0" y="179516"/>
                  <a:pt x="22807" y="202365"/>
                  <a:pt x="50683" y="202365"/>
                </a:cubicBezTo>
                <a:lnTo>
                  <a:pt x="3929788" y="202365"/>
                </a:lnTo>
                <a:cubicBezTo>
                  <a:pt x="3957663" y="202365"/>
                  <a:pt x="3980471" y="179516"/>
                  <a:pt x="3980471" y="151589"/>
                </a:cubicBezTo>
                <a:lnTo>
                  <a:pt x="3980471" y="0"/>
                </a:lnTo>
                <a:lnTo>
                  <a:pt x="0" y="0"/>
                </a:lnTo>
                <a:lnTo>
                  <a:pt x="0" y="151589"/>
                </a:lnTo>
              </a:path>
            </a:pathLst>
          </a:custGeom>
          <a:solidFill>
            <a:srgbClr val="DDCCB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0C1704C-7B88-7A4B-B769-027DA8722E2E}"/>
              </a:ext>
            </a:extLst>
          </p:cNvPr>
          <p:cNvSpPr/>
          <p:nvPr/>
        </p:nvSpPr>
        <p:spPr>
          <a:xfrm>
            <a:off x="8105303" y="3333209"/>
            <a:ext cx="12700" cy="12700"/>
          </a:xfrm>
          <a:custGeom>
            <a:avLst/>
            <a:gdLst>
              <a:gd name="connsiteX0" fmla="*/ 6350 w 12700"/>
              <a:gd name="connsiteY0" fmla="*/ 19044 h 12700"/>
              <a:gd name="connsiteX1" fmla="*/ 6350 w 12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">
                <a:moveTo>
                  <a:pt x="6350" y="190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AEADA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1C507B4-4EBC-E942-9CCD-ED73C98111D0}"/>
              </a:ext>
            </a:extLst>
          </p:cNvPr>
          <p:cNvSpPr/>
          <p:nvPr/>
        </p:nvSpPr>
        <p:spPr>
          <a:xfrm>
            <a:off x="8105303" y="3320515"/>
            <a:ext cx="12700" cy="12700"/>
          </a:xfrm>
          <a:custGeom>
            <a:avLst/>
            <a:gdLst>
              <a:gd name="connsiteX0" fmla="*/ 6350 w 12700"/>
              <a:gd name="connsiteY0" fmla="*/ 19044 h 12700"/>
              <a:gd name="connsiteX1" fmla="*/ 6350 w 12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">
                <a:moveTo>
                  <a:pt x="6350" y="190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CCCBC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38E7F57-B59F-0848-A1EF-2BCC13CB4BE9}"/>
              </a:ext>
            </a:extLst>
          </p:cNvPr>
          <p:cNvSpPr/>
          <p:nvPr/>
        </p:nvSpPr>
        <p:spPr>
          <a:xfrm>
            <a:off x="8105303" y="3307821"/>
            <a:ext cx="12700" cy="12700"/>
          </a:xfrm>
          <a:custGeom>
            <a:avLst/>
            <a:gdLst>
              <a:gd name="connsiteX0" fmla="*/ 6350 w 12700"/>
              <a:gd name="connsiteY0" fmla="*/ 19044 h 12700"/>
              <a:gd name="connsiteX1" fmla="*/ 6350 w 12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">
                <a:moveTo>
                  <a:pt x="6350" y="190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EDEBE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D920BE4E-3181-D14B-B510-608EAA0B60BB}"/>
              </a:ext>
            </a:extLst>
          </p:cNvPr>
          <p:cNvSpPr/>
          <p:nvPr/>
        </p:nvSpPr>
        <p:spPr>
          <a:xfrm>
            <a:off x="8105303" y="3288780"/>
            <a:ext cx="12700" cy="31741"/>
          </a:xfrm>
          <a:custGeom>
            <a:avLst/>
            <a:gdLst>
              <a:gd name="connsiteX0" fmla="*/ 6350 w 12700"/>
              <a:gd name="connsiteY0" fmla="*/ 25391 h 31741"/>
              <a:gd name="connsiteX1" fmla="*/ 6350 w 12700"/>
              <a:gd name="connsiteY1" fmla="*/ 6350 h 317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1741">
                <a:moveTo>
                  <a:pt x="6350" y="2539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FCF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A76AB344-AC0B-4F49-B513-36D34FF4CF43}"/>
              </a:ext>
            </a:extLst>
          </p:cNvPr>
          <p:cNvSpPr txBox="1"/>
          <p:nvPr/>
        </p:nvSpPr>
        <p:spPr>
          <a:xfrm>
            <a:off x="1155381" y="1912980"/>
            <a:ext cx="3388044" cy="20242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2000" b="1" dirty="0" err="1">
                <a:solidFill>
                  <a:srgbClr val="FFF8F0"/>
                </a:solidFill>
                <a:latin typeface="Times New Roman" pitchFamily="18" charset="0"/>
                <a:cs typeface="Times New Roman" pitchFamily="18" charset="0"/>
              </a:rPr>
              <a:t>Relação</a:t>
            </a:r>
            <a:r>
              <a:rPr lang="en-US" altLang="zh-CN" sz="2000" b="1" dirty="0">
                <a:solidFill>
                  <a:srgbClr val="FFF8F0"/>
                </a:solidFill>
                <a:latin typeface="Times New Roman" pitchFamily="18" charset="0"/>
                <a:cs typeface="Times New Roman" pitchFamily="18" charset="0"/>
              </a:rPr>
              <a:t> entre </a:t>
            </a:r>
            <a:r>
              <a:rPr lang="en-US" altLang="zh-CN" sz="2000" b="1" dirty="0" err="1">
                <a:solidFill>
                  <a:srgbClr val="FFF8F0"/>
                </a:solidFill>
                <a:latin typeface="Times New Roman" pitchFamily="18" charset="0"/>
                <a:cs typeface="Times New Roman" pitchFamily="18" charset="0"/>
              </a:rPr>
              <a:t>variáveis</a:t>
            </a:r>
            <a:endParaRPr lang="en-US" altLang="zh-CN" sz="1100" b="1" dirty="0">
              <a:solidFill>
                <a:srgbClr val="FFF8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4BBB717F-FBBB-EB4A-8C72-171C9FE343D7}"/>
              </a:ext>
            </a:extLst>
          </p:cNvPr>
          <p:cNvSpPr txBox="1"/>
          <p:nvPr/>
        </p:nvSpPr>
        <p:spPr>
          <a:xfrm>
            <a:off x="1138237" y="2338080"/>
            <a:ext cx="3733801" cy="20678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2000" dirty="0" err="1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Diagrama</a:t>
            </a:r>
            <a:r>
              <a:rPr lang="en-US" altLang="zh-CN" sz="2000" dirty="0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 de </a:t>
            </a:r>
            <a:r>
              <a:rPr lang="en-US" altLang="zh-CN" sz="2000" dirty="0" err="1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Dispersão</a:t>
            </a:r>
            <a:endParaRPr lang="en-US" altLang="zh-CN" sz="2000" dirty="0">
              <a:solidFill>
                <a:srgbClr val="000000"/>
              </a:solidFill>
              <a:latin typeface="PT Sans" pitchFamily="18" charset="0"/>
              <a:cs typeface="PT Sans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ABAE5D-DA49-2242-9888-269229982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00" y="4914805"/>
            <a:ext cx="4676794" cy="15695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7B02D1-11A3-E544-A79E-3714A577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7" y="2662701"/>
            <a:ext cx="3562351" cy="23566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3A0C06C-112A-AA45-96E7-3F33F5CCF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38" y="2758579"/>
            <a:ext cx="2946875" cy="23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7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1AFEC-3387-044E-8EEB-5E48014C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Exame Gráfico dos Dados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3EBB927-1204-3B4C-B00F-9109F3A5B3B4}"/>
              </a:ext>
            </a:extLst>
          </p:cNvPr>
          <p:cNvSpPr/>
          <p:nvPr/>
        </p:nvSpPr>
        <p:spPr>
          <a:xfrm>
            <a:off x="1066800" y="1690308"/>
            <a:ext cx="9482138" cy="468114"/>
          </a:xfrm>
          <a:custGeom>
            <a:avLst/>
            <a:gdLst>
              <a:gd name="connsiteX0" fmla="*/ 0 w 3980471"/>
              <a:gd name="connsiteY0" fmla="*/ 50776 h 195210"/>
              <a:gd name="connsiteX1" fmla="*/ 50683 w 3980471"/>
              <a:gd name="connsiteY1" fmla="*/ 0 h 195210"/>
              <a:gd name="connsiteX2" fmla="*/ 3929788 w 3980471"/>
              <a:gd name="connsiteY2" fmla="*/ 0 h 195210"/>
              <a:gd name="connsiteX3" fmla="*/ 3980471 w 3980471"/>
              <a:gd name="connsiteY3" fmla="*/ 50776 h 195210"/>
              <a:gd name="connsiteX4" fmla="*/ 3980471 w 3980471"/>
              <a:gd name="connsiteY4" fmla="*/ 195210 h 195210"/>
              <a:gd name="connsiteX5" fmla="*/ 0 w 3980471"/>
              <a:gd name="connsiteY5" fmla="*/ 195210 h 195210"/>
              <a:gd name="connsiteX6" fmla="*/ 0 w 3980471"/>
              <a:gd name="connsiteY6" fmla="*/ 50776 h 195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80471" h="195210">
                <a:moveTo>
                  <a:pt x="0" y="50776"/>
                </a:moveTo>
                <a:cubicBezTo>
                  <a:pt x="0" y="22849"/>
                  <a:pt x="22807" y="0"/>
                  <a:pt x="50683" y="0"/>
                </a:cubicBezTo>
                <a:lnTo>
                  <a:pt x="3929788" y="0"/>
                </a:lnTo>
                <a:cubicBezTo>
                  <a:pt x="3957663" y="0"/>
                  <a:pt x="3980471" y="22849"/>
                  <a:pt x="3980471" y="50776"/>
                </a:cubicBezTo>
                <a:lnTo>
                  <a:pt x="3980471" y="195210"/>
                </a:lnTo>
                <a:lnTo>
                  <a:pt x="0" y="195210"/>
                </a:lnTo>
                <a:lnTo>
                  <a:pt x="0" y="50776"/>
                </a:lnTo>
              </a:path>
            </a:pathLst>
          </a:custGeom>
          <a:solidFill>
            <a:srgbClr val="804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89290080-FFE0-CC42-99A4-C5296E2F36BD}"/>
              </a:ext>
            </a:extLst>
          </p:cNvPr>
          <p:cNvSpPr/>
          <p:nvPr/>
        </p:nvSpPr>
        <p:spPr>
          <a:xfrm>
            <a:off x="1066800" y="2191600"/>
            <a:ext cx="9482138" cy="374363"/>
          </a:xfrm>
          <a:custGeom>
            <a:avLst/>
            <a:gdLst>
              <a:gd name="connsiteX0" fmla="*/ 0 w 3980471"/>
              <a:gd name="connsiteY0" fmla="*/ 151589 h 202365"/>
              <a:gd name="connsiteX1" fmla="*/ 50683 w 3980471"/>
              <a:gd name="connsiteY1" fmla="*/ 202365 h 202365"/>
              <a:gd name="connsiteX2" fmla="*/ 3929788 w 3980471"/>
              <a:gd name="connsiteY2" fmla="*/ 202365 h 202365"/>
              <a:gd name="connsiteX3" fmla="*/ 3980471 w 3980471"/>
              <a:gd name="connsiteY3" fmla="*/ 151589 h 202365"/>
              <a:gd name="connsiteX4" fmla="*/ 3980471 w 3980471"/>
              <a:gd name="connsiteY4" fmla="*/ 0 h 202365"/>
              <a:gd name="connsiteX5" fmla="*/ 0 w 3980471"/>
              <a:gd name="connsiteY5" fmla="*/ 0 h 202365"/>
              <a:gd name="connsiteX6" fmla="*/ 0 w 3980471"/>
              <a:gd name="connsiteY6" fmla="*/ 151589 h 202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80471" h="202365">
                <a:moveTo>
                  <a:pt x="0" y="151589"/>
                </a:moveTo>
                <a:cubicBezTo>
                  <a:pt x="0" y="179516"/>
                  <a:pt x="22807" y="202365"/>
                  <a:pt x="50683" y="202365"/>
                </a:cubicBezTo>
                <a:lnTo>
                  <a:pt x="3929788" y="202365"/>
                </a:lnTo>
                <a:cubicBezTo>
                  <a:pt x="3957663" y="202365"/>
                  <a:pt x="3980471" y="179516"/>
                  <a:pt x="3980471" y="151589"/>
                </a:cubicBezTo>
                <a:lnTo>
                  <a:pt x="3980471" y="0"/>
                </a:lnTo>
                <a:lnTo>
                  <a:pt x="0" y="0"/>
                </a:lnTo>
                <a:lnTo>
                  <a:pt x="0" y="151589"/>
                </a:lnTo>
              </a:path>
            </a:pathLst>
          </a:custGeom>
          <a:solidFill>
            <a:srgbClr val="DDCCB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0C1704C-7B88-7A4B-B769-027DA8722E2E}"/>
              </a:ext>
            </a:extLst>
          </p:cNvPr>
          <p:cNvSpPr/>
          <p:nvPr/>
        </p:nvSpPr>
        <p:spPr>
          <a:xfrm>
            <a:off x="8105303" y="3333209"/>
            <a:ext cx="12700" cy="12700"/>
          </a:xfrm>
          <a:custGeom>
            <a:avLst/>
            <a:gdLst>
              <a:gd name="connsiteX0" fmla="*/ 6350 w 12700"/>
              <a:gd name="connsiteY0" fmla="*/ 19044 h 12700"/>
              <a:gd name="connsiteX1" fmla="*/ 6350 w 12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">
                <a:moveTo>
                  <a:pt x="6350" y="190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AEADA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1C507B4-4EBC-E942-9CCD-ED73C98111D0}"/>
              </a:ext>
            </a:extLst>
          </p:cNvPr>
          <p:cNvSpPr/>
          <p:nvPr/>
        </p:nvSpPr>
        <p:spPr>
          <a:xfrm>
            <a:off x="8105303" y="3320515"/>
            <a:ext cx="12700" cy="12700"/>
          </a:xfrm>
          <a:custGeom>
            <a:avLst/>
            <a:gdLst>
              <a:gd name="connsiteX0" fmla="*/ 6350 w 12700"/>
              <a:gd name="connsiteY0" fmla="*/ 19044 h 12700"/>
              <a:gd name="connsiteX1" fmla="*/ 6350 w 12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">
                <a:moveTo>
                  <a:pt x="6350" y="190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CCCBC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38E7F57-B59F-0848-A1EF-2BCC13CB4BE9}"/>
              </a:ext>
            </a:extLst>
          </p:cNvPr>
          <p:cNvSpPr/>
          <p:nvPr/>
        </p:nvSpPr>
        <p:spPr>
          <a:xfrm>
            <a:off x="8105303" y="3307821"/>
            <a:ext cx="12700" cy="12700"/>
          </a:xfrm>
          <a:custGeom>
            <a:avLst/>
            <a:gdLst>
              <a:gd name="connsiteX0" fmla="*/ 6350 w 12700"/>
              <a:gd name="connsiteY0" fmla="*/ 19044 h 12700"/>
              <a:gd name="connsiteX1" fmla="*/ 6350 w 12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">
                <a:moveTo>
                  <a:pt x="6350" y="190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EDEBE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D920BE4E-3181-D14B-B510-608EAA0B60BB}"/>
              </a:ext>
            </a:extLst>
          </p:cNvPr>
          <p:cNvSpPr/>
          <p:nvPr/>
        </p:nvSpPr>
        <p:spPr>
          <a:xfrm>
            <a:off x="8105303" y="3288780"/>
            <a:ext cx="12700" cy="31741"/>
          </a:xfrm>
          <a:custGeom>
            <a:avLst/>
            <a:gdLst>
              <a:gd name="connsiteX0" fmla="*/ 6350 w 12700"/>
              <a:gd name="connsiteY0" fmla="*/ 25391 h 31741"/>
              <a:gd name="connsiteX1" fmla="*/ 6350 w 12700"/>
              <a:gd name="connsiteY1" fmla="*/ 6350 h 317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1741">
                <a:moveTo>
                  <a:pt x="6350" y="2539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FCF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A76AB344-AC0B-4F49-B513-36D34FF4CF43}"/>
              </a:ext>
            </a:extLst>
          </p:cNvPr>
          <p:cNvSpPr txBox="1"/>
          <p:nvPr/>
        </p:nvSpPr>
        <p:spPr>
          <a:xfrm>
            <a:off x="1155381" y="1912980"/>
            <a:ext cx="3388044" cy="20242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2000" b="1" dirty="0" err="1">
                <a:solidFill>
                  <a:srgbClr val="FFF8F0"/>
                </a:solidFill>
                <a:latin typeface="Times New Roman" pitchFamily="18" charset="0"/>
                <a:cs typeface="Times New Roman" pitchFamily="18" charset="0"/>
              </a:rPr>
              <a:t>Diferença</a:t>
            </a:r>
            <a:r>
              <a:rPr lang="en-US" altLang="zh-CN" sz="2000" b="1" dirty="0">
                <a:solidFill>
                  <a:srgbClr val="FFF8F0"/>
                </a:solidFill>
                <a:latin typeface="Times New Roman" pitchFamily="18" charset="0"/>
                <a:cs typeface="Times New Roman" pitchFamily="18" charset="0"/>
              </a:rPr>
              <a:t> entre </a:t>
            </a:r>
            <a:r>
              <a:rPr lang="en-US" altLang="zh-CN" sz="2000" b="1" dirty="0" err="1">
                <a:solidFill>
                  <a:srgbClr val="FFF8F0"/>
                </a:solidFill>
                <a:latin typeface="Times New Roman" pitchFamily="18" charset="0"/>
                <a:cs typeface="Times New Roman" pitchFamily="18" charset="0"/>
              </a:rPr>
              <a:t>grupos</a:t>
            </a:r>
            <a:endParaRPr lang="en-US" altLang="zh-CN" sz="1100" b="1" dirty="0">
              <a:solidFill>
                <a:srgbClr val="FFF8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4BBB717F-FBBB-EB4A-8C72-171C9FE343D7}"/>
              </a:ext>
            </a:extLst>
          </p:cNvPr>
          <p:cNvSpPr txBox="1"/>
          <p:nvPr/>
        </p:nvSpPr>
        <p:spPr>
          <a:xfrm>
            <a:off x="1138237" y="2338080"/>
            <a:ext cx="7954963" cy="20794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2000" dirty="0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Boxplot : </a:t>
            </a:r>
            <a:r>
              <a:rPr lang="en-US" altLang="zh-CN" sz="2000" dirty="0" err="1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observações</a:t>
            </a:r>
            <a:r>
              <a:rPr lang="en-US" altLang="zh-CN" sz="2000" dirty="0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atípica</a:t>
            </a:r>
            <a:r>
              <a:rPr lang="en-US" altLang="zh-CN" sz="2000" dirty="0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podem</a:t>
            </a:r>
            <a:r>
              <a:rPr lang="en-US" altLang="zh-CN" sz="2000" dirty="0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aparecer</a:t>
            </a:r>
            <a:r>
              <a:rPr lang="en-US" altLang="zh-CN" sz="2000" dirty="0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após</a:t>
            </a:r>
            <a:r>
              <a:rPr lang="en-US" altLang="zh-CN" sz="2000" dirty="0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 o </a:t>
            </a:r>
            <a:r>
              <a:rPr lang="en-US" altLang="zh-CN" sz="2000" dirty="0" err="1">
                <a:solidFill>
                  <a:srgbClr val="000000"/>
                </a:solidFill>
                <a:latin typeface="PT Sans" pitchFamily="18" charset="0"/>
                <a:cs typeface="PT Sans" pitchFamily="18" charset="0"/>
              </a:rPr>
              <a:t>agrupamento</a:t>
            </a:r>
            <a:endParaRPr lang="en-US" altLang="zh-CN" sz="2000" dirty="0">
              <a:solidFill>
                <a:srgbClr val="000000"/>
              </a:solidFill>
              <a:latin typeface="PT Sans" pitchFamily="18" charset="0"/>
              <a:cs typeface="PT Sans" pitchFamily="18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58397E8-09DF-784E-8DCD-396716BC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9" y="3756779"/>
            <a:ext cx="3410945" cy="125778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DE63A16-61F3-5A4D-B442-EAE45D6CB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829" y="2755717"/>
            <a:ext cx="3056479" cy="138974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8A0C44-A148-2249-84F9-C6537FF0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013" y="2789668"/>
            <a:ext cx="4080432" cy="280733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4822E53-800F-7F4A-92B6-5EA59B0EC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4291197"/>
            <a:ext cx="2664908" cy="21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5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88EAF7-3D42-E34D-9F2D-345553EE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pt-BR" sz="2800"/>
              <a:t>AED em 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DEA974-C067-AD47-A1CD-6EAD8E5F6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https://www.inf.ufsc.br/~andre.zibetti/probabilidade/aed.html#</a:t>
            </a: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EA5A809-DFBD-7E44-BBB7-02CFF276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22" y="1805635"/>
            <a:ext cx="7237877" cy="3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9E7B1-82AA-2943-B1ED-B9595A54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79E65D-C3AC-DA4C-818D-DD77F9439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Pedro Alberto </a:t>
            </a:r>
            <a:r>
              <a:rPr lang="pt-BR" dirty="0" err="1"/>
              <a:t>Morettin</a:t>
            </a:r>
            <a:r>
              <a:rPr lang="pt-BR" dirty="0"/>
              <a:t>, Wilton Oliveira </a:t>
            </a:r>
            <a:r>
              <a:rPr lang="pt-BR" dirty="0" err="1"/>
              <a:t>Bussab</a:t>
            </a:r>
            <a:r>
              <a:rPr lang="pt-BR" dirty="0"/>
              <a:t>. Estatística básica, Editora </a:t>
            </a:r>
            <a:r>
              <a:rPr lang="pt-BR" dirty="0" err="1"/>
              <a:t>Saraivauni</a:t>
            </a:r>
            <a:r>
              <a:rPr lang="pt-BR" dirty="0"/>
              <a:t>, 9</a:t>
            </a:r>
            <a:r>
              <a:rPr lang="pt-BR" sz="1800" u="sng" baseline="30000" dirty="0"/>
              <a:t>a</a:t>
            </a:r>
            <a:r>
              <a:rPr lang="pt-BR" dirty="0"/>
              <a:t> Edição, 2017. p.568.</a:t>
            </a:r>
          </a:p>
          <a:p>
            <a:r>
              <a:rPr lang="pt-BR" dirty="0"/>
              <a:t>Marcos Nascimento Magalhães, Antônio Carlos Pedroso de Lima, Noções de Probabilidade e Estatística, 7ª Edição, Editora Edusp, 2007. p. 428.</a:t>
            </a:r>
          </a:p>
          <a:p>
            <a:r>
              <a:rPr lang="pt-BR" dirty="0"/>
              <a:t>Douglas C. Montgomery, George C. </a:t>
            </a:r>
            <a:r>
              <a:rPr lang="pt-BR" dirty="0" err="1"/>
              <a:t>Runger</a:t>
            </a:r>
            <a:r>
              <a:rPr lang="pt-BR" dirty="0"/>
              <a:t>, Estatística Aplicada e Probabilidade para Engenheiros, Editora LTC, 6ª Edição, 2016. p.652.</a:t>
            </a:r>
          </a:p>
        </p:txBody>
      </p:sp>
    </p:spTree>
    <p:extLst>
      <p:ext uri="{BB962C8B-B14F-4D97-AF65-F5344CB8AC3E}">
        <p14:creationId xmlns:p14="http://schemas.microsoft.com/office/powerpoint/2010/main" val="174489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6" name="Rectangle 34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782284-9A8F-E646-9812-E37839A4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Introdução</a:t>
            </a:r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90F887C5-DC39-BD4B-A58F-DE39F9E0D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dirty="0" err="1"/>
              <a:t>finalidade</a:t>
            </a:r>
            <a:r>
              <a:rPr lang="en-US" dirty="0"/>
              <a:t> da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Exploratória</a:t>
            </a:r>
            <a:r>
              <a:rPr lang="en-US" dirty="0"/>
              <a:t> de Dados (AED) </a:t>
            </a:r>
            <a:r>
              <a:rPr lang="en-US" dirty="0" err="1"/>
              <a:t>é</a:t>
            </a:r>
            <a:r>
              <a:rPr lang="en-US" dirty="0"/>
              <a:t> a de </a:t>
            </a:r>
            <a:r>
              <a:rPr lang="en-US" dirty="0" err="1"/>
              <a:t>examinar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previamente</a:t>
            </a:r>
            <a:r>
              <a:rPr lang="en-US" dirty="0"/>
              <a:t> antes da </a:t>
            </a:r>
            <a:r>
              <a:rPr lang="en-US" dirty="0" err="1"/>
              <a:t>aplicação</a:t>
            </a:r>
            <a:r>
              <a:rPr lang="en-US" dirty="0"/>
              <a:t> de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 </a:t>
            </a:r>
            <a:r>
              <a:rPr lang="en-US" dirty="0" err="1"/>
              <a:t>estatística</a:t>
            </a:r>
            <a:r>
              <a:rPr lang="en-US" dirty="0"/>
              <a:t>. </a:t>
            </a:r>
          </a:p>
          <a:p>
            <a:pPr>
              <a:lnSpc>
                <a:spcPct val="90000"/>
              </a:lnSpc>
            </a:pPr>
            <a:r>
              <a:rPr lang="en-US" dirty="0"/>
              <a:t>Desta forma o </a:t>
            </a:r>
            <a:r>
              <a:rPr lang="en-US" dirty="0" err="1"/>
              <a:t>analista</a:t>
            </a:r>
            <a:r>
              <a:rPr lang="en-US" dirty="0"/>
              <a:t> </a:t>
            </a:r>
            <a:r>
              <a:rPr lang="en-US" dirty="0" err="1"/>
              <a:t>consegue</a:t>
            </a:r>
            <a:r>
              <a:rPr lang="en-US" dirty="0"/>
              <a:t> um </a:t>
            </a:r>
            <a:r>
              <a:rPr lang="en-US" dirty="0" err="1"/>
              <a:t>entendimento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dados e das </a:t>
            </a:r>
            <a:r>
              <a:rPr lang="en-US" dirty="0" err="1"/>
              <a:t>relações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 entre as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analisadas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Após</a:t>
            </a:r>
            <a:r>
              <a:rPr lang="en-US" dirty="0"/>
              <a:t> a coleta e a </a:t>
            </a:r>
            <a:r>
              <a:rPr lang="en-US" dirty="0" err="1"/>
              <a:t>digitação</a:t>
            </a:r>
            <a:r>
              <a:rPr lang="en-US" dirty="0"/>
              <a:t> de dados </a:t>
            </a:r>
            <a:r>
              <a:rPr lang="en-US" dirty="0" err="1"/>
              <a:t>em</a:t>
            </a:r>
            <a:r>
              <a:rPr lang="en-US" dirty="0"/>
              <a:t> um banco de dados </a:t>
            </a:r>
            <a:r>
              <a:rPr lang="en-US" dirty="0" err="1"/>
              <a:t>apropriado</a:t>
            </a:r>
            <a:r>
              <a:rPr lang="en-US" dirty="0"/>
              <a:t>, o </a:t>
            </a:r>
            <a:r>
              <a:rPr lang="en-US" dirty="0" err="1"/>
              <a:t>próximo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r>
              <a:rPr lang="en-US" dirty="0"/>
              <a:t>. 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fundamental, pois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r>
              <a:rPr lang="en-US" dirty="0"/>
              <a:t> </a:t>
            </a:r>
            <a:r>
              <a:rPr lang="en-US" dirty="0" err="1"/>
              <a:t>detalhada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pesquisador</a:t>
            </a:r>
            <a:r>
              <a:rPr lang="en-US" dirty="0"/>
              <a:t> </a:t>
            </a:r>
            <a:r>
              <a:rPr lang="en-US" dirty="0" err="1"/>
              <a:t>familiarizar</a:t>
            </a:r>
            <a:r>
              <a:rPr lang="en-US" dirty="0"/>
              <a:t>-se com </a:t>
            </a:r>
            <a:r>
              <a:rPr lang="en-US" dirty="0" err="1"/>
              <a:t>os</a:t>
            </a:r>
            <a:r>
              <a:rPr lang="en-US" dirty="0"/>
              <a:t> dados, </a:t>
            </a:r>
            <a:r>
              <a:rPr lang="en-US" dirty="0" err="1"/>
              <a:t>organizá</a:t>
            </a:r>
            <a:r>
              <a:rPr lang="en-US" dirty="0"/>
              <a:t>-los e </a:t>
            </a:r>
            <a:r>
              <a:rPr lang="en-US" dirty="0" err="1"/>
              <a:t>sintetizá</a:t>
            </a:r>
            <a:r>
              <a:rPr lang="en-US" dirty="0"/>
              <a:t>-los de forma a </a:t>
            </a:r>
            <a:r>
              <a:rPr lang="en-US" dirty="0" err="1"/>
              <a:t>obter</a:t>
            </a:r>
            <a:r>
              <a:rPr lang="en-US" dirty="0"/>
              <a:t> as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necessárias</a:t>
            </a:r>
            <a:r>
              <a:rPr lang="en-US" dirty="0"/>
              <a:t> do conjunto de dados para responder as </a:t>
            </a:r>
            <a:r>
              <a:rPr lang="en-US" dirty="0" err="1"/>
              <a:t>questões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estudadas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63B4E42-15D3-6847-AF8E-4891C3714D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6242" y="2619828"/>
            <a:ext cx="3322121" cy="16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3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5870BB34-1E11-4A38-961E-8BECD4EB2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Uma imagem contendo relógio&#10;&#10;Descrição gerada automaticamente">
            <a:extLst>
              <a:ext uri="{FF2B5EF4-FFF2-40B4-BE49-F238E27FC236}">
                <a16:creationId xmlns:a16="http://schemas.microsoft.com/office/drawing/2014/main" id="{6771F2C5-7672-F148-A334-65E116517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673" r="9091" b="779"/>
          <a:stretch/>
        </p:blipFill>
        <p:spPr>
          <a:xfrm>
            <a:off x="1" y="-237733"/>
            <a:ext cx="12191999" cy="6857989"/>
          </a:xfrm>
          <a:prstGeom prst="rect">
            <a:avLst/>
          </a:prstGeom>
        </p:spPr>
      </p:pic>
      <p:sp>
        <p:nvSpPr>
          <p:cNvPr id="50" name="Rectangle 41">
            <a:extLst>
              <a:ext uri="{FF2B5EF4-FFF2-40B4-BE49-F238E27FC236}">
                <a16:creationId xmlns:a16="http://schemas.microsoft.com/office/drawing/2014/main" id="{3E480DB9-98E5-480A-AF30-5D73B612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206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C1F246CF-DB85-4B25-B3A3-F5BBDEE3E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366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715C9A-A457-F841-9429-C6CC0A51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0" y="642594"/>
            <a:ext cx="6718433" cy="17465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Etapas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AED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414C03-5EF7-B84B-B6A7-BE310B1CB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829" y="2134896"/>
            <a:ext cx="6718434" cy="408051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tabLst/>
            </a:pPr>
            <a:r>
              <a:rPr lang="en-US" altLang="zh-CN" sz="2000" dirty="0">
                <a:solidFill>
                  <a:srgbClr val="FF0000"/>
                </a:solidFill>
              </a:rPr>
              <a:t>Para </a:t>
            </a:r>
            <a:r>
              <a:rPr lang="en-US" altLang="zh-CN" sz="2000" dirty="0" err="1">
                <a:solidFill>
                  <a:srgbClr val="FF0000"/>
                </a:solidFill>
              </a:rPr>
              <a:t>realizar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uma</a:t>
            </a:r>
            <a:r>
              <a:rPr lang="en-US" altLang="zh-CN" sz="2000" dirty="0">
                <a:solidFill>
                  <a:srgbClr val="FF0000"/>
                </a:solidFill>
              </a:rPr>
              <a:t> AED </a:t>
            </a:r>
            <a:r>
              <a:rPr lang="en-US" altLang="zh-CN" sz="2000" dirty="0" err="1">
                <a:solidFill>
                  <a:srgbClr val="FF0000"/>
                </a:solidFill>
              </a:rPr>
              <a:t>recomenda</a:t>
            </a:r>
            <a:r>
              <a:rPr lang="en-US" altLang="zh-CN" sz="2000" dirty="0">
                <a:solidFill>
                  <a:srgbClr val="FF0000"/>
                </a:solidFill>
              </a:rPr>
              <a:t>-se </a:t>
            </a:r>
            <a:r>
              <a:rPr lang="en-US" altLang="zh-CN" sz="2000" dirty="0" err="1">
                <a:solidFill>
                  <a:srgbClr val="FF0000"/>
                </a:solidFill>
              </a:rPr>
              <a:t>seguir</a:t>
            </a:r>
            <a:r>
              <a:rPr lang="en-US" altLang="zh-CN" sz="2000" dirty="0">
                <a:solidFill>
                  <a:srgbClr val="FF0000"/>
                </a:solidFill>
              </a:rPr>
              <a:t> as </a:t>
            </a:r>
            <a:r>
              <a:rPr lang="en-US" altLang="zh-CN" sz="2000" dirty="0" err="1">
                <a:solidFill>
                  <a:srgbClr val="FF0000"/>
                </a:solidFill>
              </a:rPr>
              <a:t>etapas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502920">
              <a:lnSpc>
                <a:spcPct val="9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preparar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os</a:t>
            </a:r>
            <a:r>
              <a:rPr lang="en-US" sz="2000" dirty="0">
                <a:solidFill>
                  <a:srgbClr val="0070C0"/>
                </a:solidFill>
              </a:rPr>
              <a:t> dados para </a:t>
            </a:r>
            <a:r>
              <a:rPr lang="en-US" sz="2000" dirty="0" err="1">
                <a:solidFill>
                  <a:srgbClr val="0070C0"/>
                </a:solidFill>
              </a:rPr>
              <a:t>estarem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acessíveis</a:t>
            </a:r>
            <a:r>
              <a:rPr lang="en-US" sz="2000" dirty="0">
                <a:solidFill>
                  <a:srgbClr val="0070C0"/>
                </a:solidFill>
              </a:rPr>
              <a:t> a </a:t>
            </a:r>
            <a:r>
              <a:rPr lang="en-US" sz="2000" dirty="0" err="1">
                <a:solidFill>
                  <a:srgbClr val="0070C0"/>
                </a:solidFill>
              </a:rPr>
              <a:t>qualquer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técnica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estatística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</a:p>
          <a:p>
            <a:pPr marL="502920">
              <a:lnSpc>
                <a:spcPct val="9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realizar</a:t>
            </a:r>
            <a:r>
              <a:rPr lang="en-US" sz="2000" dirty="0">
                <a:solidFill>
                  <a:srgbClr val="0070C0"/>
                </a:solidFill>
              </a:rPr>
              <a:t> um </a:t>
            </a:r>
            <a:r>
              <a:rPr lang="en-US" sz="2000" dirty="0" err="1">
                <a:solidFill>
                  <a:srgbClr val="FF0000"/>
                </a:solidFill>
              </a:rPr>
              <a:t>exame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gráﬁco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da </a:t>
            </a:r>
            <a:r>
              <a:rPr lang="en-US" sz="2000" dirty="0" err="1">
                <a:solidFill>
                  <a:srgbClr val="0070C0"/>
                </a:solidFill>
              </a:rPr>
              <a:t>natureza</a:t>
            </a:r>
            <a:r>
              <a:rPr lang="en-US" sz="2000" dirty="0">
                <a:solidFill>
                  <a:srgbClr val="0070C0"/>
                </a:solidFill>
              </a:rPr>
              <a:t> das </a:t>
            </a:r>
            <a:r>
              <a:rPr lang="en-US" sz="2000" dirty="0" err="1">
                <a:solidFill>
                  <a:srgbClr val="0070C0"/>
                </a:solidFill>
              </a:rPr>
              <a:t>variáveis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individuais</a:t>
            </a:r>
            <a:r>
              <a:rPr lang="en-US" sz="2000" dirty="0">
                <a:solidFill>
                  <a:srgbClr val="0070C0"/>
                </a:solidFill>
              </a:rPr>
              <a:t> a </a:t>
            </a:r>
            <a:r>
              <a:rPr lang="en-US" sz="2000" dirty="0" err="1">
                <a:solidFill>
                  <a:srgbClr val="0070C0"/>
                </a:solidFill>
              </a:rPr>
              <a:t>analizar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marL="502920">
              <a:lnSpc>
                <a:spcPct val="9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realiza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uma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análise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descritiva</a:t>
            </a:r>
            <a:r>
              <a:rPr lang="en-US" sz="2000" dirty="0">
                <a:solidFill>
                  <a:srgbClr val="0070C0"/>
                </a:solidFill>
              </a:rPr>
              <a:t> que </a:t>
            </a:r>
            <a:r>
              <a:rPr lang="en-US" sz="2000" dirty="0" err="1">
                <a:solidFill>
                  <a:srgbClr val="0070C0"/>
                </a:solidFill>
              </a:rPr>
              <a:t>permita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quantiﬁcar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alguns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aspectos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gráﬁcos</a:t>
            </a:r>
            <a:r>
              <a:rPr lang="en-US" sz="2000" dirty="0">
                <a:solidFill>
                  <a:srgbClr val="0070C0"/>
                </a:solidFill>
              </a:rPr>
              <a:t> dos dados;</a:t>
            </a:r>
          </a:p>
          <a:p>
            <a:pPr marL="502920">
              <a:lnSpc>
                <a:spcPct val="9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realizar</a:t>
            </a:r>
            <a:r>
              <a:rPr lang="en-US" sz="2000" dirty="0">
                <a:solidFill>
                  <a:srgbClr val="0070C0"/>
                </a:solidFill>
              </a:rPr>
              <a:t> um </a:t>
            </a:r>
            <a:r>
              <a:rPr lang="en-US" sz="2000" dirty="0" err="1">
                <a:solidFill>
                  <a:srgbClr val="0070C0"/>
                </a:solidFill>
              </a:rPr>
              <a:t>exame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gráﬁco</a:t>
            </a:r>
            <a:r>
              <a:rPr lang="en-US" sz="2000" dirty="0">
                <a:solidFill>
                  <a:srgbClr val="0070C0"/>
                </a:solidFill>
              </a:rPr>
              <a:t> das </a:t>
            </a:r>
            <a:r>
              <a:rPr lang="en-US" sz="2000" dirty="0" err="1">
                <a:solidFill>
                  <a:srgbClr val="0070C0"/>
                </a:solidFill>
              </a:rPr>
              <a:t>relações</a:t>
            </a:r>
            <a:r>
              <a:rPr lang="en-US" sz="2000" dirty="0">
                <a:solidFill>
                  <a:srgbClr val="0070C0"/>
                </a:solidFill>
              </a:rPr>
              <a:t> entre as </a:t>
            </a:r>
            <a:r>
              <a:rPr lang="en-US" sz="2000" dirty="0" err="1">
                <a:solidFill>
                  <a:srgbClr val="0070C0"/>
                </a:solidFill>
              </a:rPr>
              <a:t>variáveis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analisadas</a:t>
            </a:r>
            <a:r>
              <a:rPr lang="en-US" sz="2000" dirty="0">
                <a:solidFill>
                  <a:srgbClr val="0070C0"/>
                </a:solidFill>
              </a:rPr>
              <a:t> e </a:t>
            </a:r>
            <a:r>
              <a:rPr lang="en-US" sz="2000" dirty="0" err="1">
                <a:solidFill>
                  <a:srgbClr val="0070C0"/>
                </a:solidFill>
              </a:rPr>
              <a:t>uma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análise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descritiva</a:t>
            </a:r>
            <a:r>
              <a:rPr lang="en-US" sz="2000" dirty="0">
                <a:solidFill>
                  <a:srgbClr val="0070C0"/>
                </a:solidFill>
              </a:rPr>
              <a:t> que </a:t>
            </a:r>
            <a:r>
              <a:rPr lang="en-US" sz="2000" dirty="0" err="1">
                <a:solidFill>
                  <a:srgbClr val="0070C0"/>
                </a:solidFill>
              </a:rPr>
              <a:t>quantiﬁque</a:t>
            </a:r>
            <a:r>
              <a:rPr lang="en-US" sz="2000" dirty="0">
                <a:solidFill>
                  <a:srgbClr val="0070C0"/>
                </a:solidFill>
              </a:rPr>
              <a:t> o </a:t>
            </a:r>
            <a:r>
              <a:rPr lang="en-US" sz="2000" dirty="0" err="1">
                <a:solidFill>
                  <a:srgbClr val="0070C0"/>
                </a:solidFill>
              </a:rPr>
              <a:t>grau</a:t>
            </a:r>
            <a:r>
              <a:rPr lang="en-US" sz="2000" dirty="0">
                <a:solidFill>
                  <a:srgbClr val="0070C0"/>
                </a:solidFill>
              </a:rPr>
              <a:t> de </a:t>
            </a:r>
            <a:r>
              <a:rPr lang="en-US" sz="2000" dirty="0" err="1">
                <a:solidFill>
                  <a:srgbClr val="0070C0"/>
                </a:solidFill>
              </a:rPr>
              <a:t>interelação</a:t>
            </a:r>
            <a:r>
              <a:rPr lang="en-US" sz="2000" dirty="0">
                <a:solidFill>
                  <a:srgbClr val="0070C0"/>
                </a:solidFill>
              </a:rPr>
              <a:t> entre </a:t>
            </a:r>
            <a:r>
              <a:rPr lang="en-US" sz="2000" dirty="0" err="1">
                <a:solidFill>
                  <a:srgbClr val="0070C0"/>
                </a:solidFill>
              </a:rPr>
              <a:t>elas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</a:p>
          <a:p>
            <a:pPr marL="502920">
              <a:lnSpc>
                <a:spcPct val="9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identiﬁcar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os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possíveis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casos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atípicos</a:t>
            </a:r>
            <a:r>
              <a:rPr lang="en-US" sz="2000" dirty="0">
                <a:solidFill>
                  <a:srgbClr val="0070C0"/>
                </a:solidFill>
              </a:rPr>
              <a:t> (outliers);</a:t>
            </a:r>
          </a:p>
          <a:p>
            <a:pPr marL="502920">
              <a:lnSpc>
                <a:spcPct val="9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avaliar</a:t>
            </a:r>
            <a:r>
              <a:rPr lang="en-US" sz="2000" dirty="0">
                <a:solidFill>
                  <a:srgbClr val="0070C0"/>
                </a:solidFill>
              </a:rPr>
              <a:t>, se for </a:t>
            </a:r>
            <a:r>
              <a:rPr lang="en-US" sz="2000" dirty="0" err="1">
                <a:solidFill>
                  <a:srgbClr val="0070C0"/>
                </a:solidFill>
              </a:rPr>
              <a:t>necesário</a:t>
            </a:r>
            <a:r>
              <a:rPr lang="en-US" sz="2000" dirty="0">
                <a:solidFill>
                  <a:srgbClr val="0070C0"/>
                </a:solidFill>
              </a:rPr>
              <a:t>, a </a:t>
            </a:r>
            <a:r>
              <a:rPr lang="en-US" sz="2000" dirty="0" err="1">
                <a:solidFill>
                  <a:srgbClr val="0070C0"/>
                </a:solidFill>
              </a:rPr>
              <a:t>presença</a:t>
            </a:r>
            <a:r>
              <a:rPr lang="en-US" sz="2000" dirty="0">
                <a:solidFill>
                  <a:srgbClr val="0070C0"/>
                </a:solidFill>
              </a:rPr>
              <a:t> de dados </a:t>
            </a:r>
            <a:r>
              <a:rPr lang="en-US" sz="2000" dirty="0" err="1">
                <a:solidFill>
                  <a:srgbClr val="0070C0"/>
                </a:solidFill>
              </a:rPr>
              <a:t>ausentes</a:t>
            </a:r>
            <a:r>
              <a:rPr lang="en-US" sz="2000" dirty="0">
                <a:solidFill>
                  <a:srgbClr val="0070C0"/>
                </a:solidFill>
              </a:rPr>
              <a:t> (missing);</a:t>
            </a:r>
          </a:p>
          <a:p>
            <a:pPr marL="502920">
              <a:lnSpc>
                <a:spcPct val="9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avaliar</a:t>
            </a:r>
            <a:r>
              <a:rPr lang="en-US" sz="2000" dirty="0">
                <a:solidFill>
                  <a:srgbClr val="0070C0"/>
                </a:solidFill>
              </a:rPr>
              <a:t>, se for </a:t>
            </a:r>
            <a:r>
              <a:rPr lang="en-US" sz="2000" dirty="0" err="1">
                <a:solidFill>
                  <a:srgbClr val="0070C0"/>
                </a:solidFill>
              </a:rPr>
              <a:t>necesário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0070C0"/>
                </a:solidFill>
              </a:rPr>
              <a:t>algumas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suposições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básicas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0070C0"/>
                </a:solidFill>
              </a:rPr>
              <a:t>como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normalidade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0070C0"/>
                </a:solidFill>
              </a:rPr>
              <a:t>lineariedade</a:t>
            </a:r>
            <a:r>
              <a:rPr lang="en-US" sz="2000" dirty="0">
                <a:solidFill>
                  <a:srgbClr val="0070C0"/>
                </a:solidFill>
              </a:rPr>
              <a:t> e </a:t>
            </a:r>
            <a:r>
              <a:rPr lang="en-US" sz="2000" dirty="0" err="1">
                <a:solidFill>
                  <a:srgbClr val="0070C0"/>
                </a:solidFill>
              </a:rPr>
              <a:t>homocedasticidade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4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8" name="Rectangle 5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69" name="Rectangle 59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1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63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E713E9-C562-F949-B83F-F6A21122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Etapas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 AED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F0B9FBF-E1E4-564D-B089-5327B33B6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350" y="2386584"/>
            <a:ext cx="7133082" cy="3648456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2000" dirty="0"/>
              <a:t>A AED </a:t>
            </a:r>
            <a:r>
              <a:rPr lang="en-US" sz="2000" dirty="0" err="1"/>
              <a:t>extrai</a:t>
            </a:r>
            <a:r>
              <a:rPr lang="en-US" sz="2000" dirty="0"/>
              <a:t> </a:t>
            </a:r>
            <a:r>
              <a:rPr lang="en-US" sz="2000" dirty="0" err="1"/>
              <a:t>informações</a:t>
            </a:r>
            <a:r>
              <a:rPr lang="en-US" sz="2000" dirty="0"/>
              <a:t> de um conjunto de dados </a:t>
            </a:r>
            <a:r>
              <a:rPr lang="en-US" sz="2000" dirty="0" err="1"/>
              <a:t>sem</a:t>
            </a:r>
            <a:r>
              <a:rPr lang="en-US" sz="2000" dirty="0"/>
              <a:t> o peso das </a:t>
            </a:r>
            <a:r>
              <a:rPr lang="en-US" sz="2000" dirty="0" err="1"/>
              <a:t>suposições</a:t>
            </a:r>
            <a:r>
              <a:rPr lang="en-US" sz="2000" dirty="0"/>
              <a:t> de um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probabilístico</a:t>
            </a:r>
            <a:r>
              <a:rPr lang="en-US" sz="2000" dirty="0"/>
              <a:t>. 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2000" dirty="0"/>
              <a:t>As </a:t>
            </a:r>
            <a:r>
              <a:rPr lang="en-US" sz="2000" dirty="0" err="1"/>
              <a:t>técnicas</a:t>
            </a:r>
            <a:r>
              <a:rPr lang="en-US" sz="2000" dirty="0"/>
              <a:t> </a:t>
            </a:r>
            <a:r>
              <a:rPr lang="en-US" sz="2000" dirty="0" err="1"/>
              <a:t>gráficas</a:t>
            </a:r>
            <a:r>
              <a:rPr lang="en-US" sz="2000" dirty="0"/>
              <a:t> </a:t>
            </a:r>
            <a:r>
              <a:rPr lang="en-US" sz="2000" dirty="0" err="1"/>
              <a:t>desempenham</a:t>
            </a:r>
            <a:r>
              <a:rPr lang="en-US" sz="2000" dirty="0"/>
              <a:t> um </a:t>
            </a:r>
            <a:r>
              <a:rPr lang="en-US" sz="2000" dirty="0" err="1"/>
              <a:t>papel</a:t>
            </a:r>
            <a:r>
              <a:rPr lang="en-US" sz="2000" dirty="0"/>
              <a:t> </a:t>
            </a:r>
            <a:r>
              <a:rPr lang="en-US" sz="2000" dirty="0" err="1"/>
              <a:t>importante</a:t>
            </a:r>
            <a:r>
              <a:rPr lang="en-US" sz="2000" dirty="0"/>
              <a:t> </a:t>
            </a:r>
            <a:r>
              <a:rPr lang="en-US" sz="2000" dirty="0" err="1"/>
              <a:t>nesta</a:t>
            </a:r>
            <a:r>
              <a:rPr lang="en-US" sz="2000" dirty="0"/>
              <a:t> forma de </a:t>
            </a:r>
            <a:r>
              <a:rPr lang="en-US" sz="2000" dirty="0" err="1"/>
              <a:t>abordagem</a:t>
            </a:r>
            <a:r>
              <a:rPr lang="en-US" sz="2000" dirty="0"/>
              <a:t>.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sz="2000" dirty="0"/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2000" dirty="0"/>
              <a:t>Para que a AED </a:t>
            </a:r>
            <a:r>
              <a:rPr lang="en-US" sz="2000" dirty="0" err="1"/>
              <a:t>possa</a:t>
            </a:r>
            <a:r>
              <a:rPr lang="en-US" sz="2000" dirty="0"/>
              <a:t> ser </a:t>
            </a:r>
            <a:r>
              <a:rPr lang="en-US" sz="2000" dirty="0" err="1"/>
              <a:t>compreendida</a:t>
            </a:r>
            <a:r>
              <a:rPr lang="en-US" sz="2000" dirty="0"/>
              <a:t>, </a:t>
            </a:r>
            <a:r>
              <a:rPr lang="en-US" sz="2000" dirty="0" err="1"/>
              <a:t>mostraremos</a:t>
            </a:r>
            <a:r>
              <a:rPr lang="en-US" sz="2000" dirty="0"/>
              <a:t> a </a:t>
            </a:r>
            <a:r>
              <a:rPr lang="en-US" sz="2000" dirty="0" err="1"/>
              <a:t>estratégia</a:t>
            </a:r>
            <a:r>
              <a:rPr lang="en-US" sz="2000" dirty="0"/>
              <a:t> de </a:t>
            </a:r>
            <a:r>
              <a:rPr lang="en-US" sz="2000" dirty="0" err="1"/>
              <a:t>análise</a:t>
            </a:r>
            <a:r>
              <a:rPr lang="en-US" sz="2000" dirty="0"/>
              <a:t> da </a:t>
            </a:r>
            <a:r>
              <a:rPr lang="en-US" sz="2000" dirty="0" err="1"/>
              <a:t>Estatística</a:t>
            </a:r>
            <a:r>
              <a:rPr lang="en-US" sz="2000" dirty="0"/>
              <a:t> </a:t>
            </a:r>
            <a:r>
              <a:rPr lang="en-US" sz="2000" dirty="0" err="1"/>
              <a:t>Clássica</a:t>
            </a:r>
            <a:r>
              <a:rPr lang="en-US" sz="2000" dirty="0"/>
              <a:t>, </a:t>
            </a:r>
            <a:r>
              <a:rPr lang="en-US" sz="2000" dirty="0" err="1"/>
              <a:t>Estatística</a:t>
            </a:r>
            <a:r>
              <a:rPr lang="en-US" sz="2000" dirty="0"/>
              <a:t> </a:t>
            </a:r>
            <a:r>
              <a:rPr lang="en-US" sz="2000" dirty="0" err="1"/>
              <a:t>Bayesiana</a:t>
            </a:r>
            <a:r>
              <a:rPr lang="en-US" sz="2000" dirty="0"/>
              <a:t> e </a:t>
            </a:r>
            <a:r>
              <a:rPr lang="en-US" sz="2000" dirty="0" err="1"/>
              <a:t>estas</a:t>
            </a:r>
            <a:r>
              <a:rPr lang="en-US" sz="2000" dirty="0"/>
              <a:t> </a:t>
            </a:r>
            <a:r>
              <a:rPr lang="en-US" sz="2000" dirty="0" err="1"/>
              <a:t>duas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confrontadas</a:t>
            </a:r>
            <a:r>
              <a:rPr lang="en-US" sz="2000" dirty="0"/>
              <a:t> com a </a:t>
            </a:r>
            <a:r>
              <a:rPr lang="en-US" sz="2000" dirty="0" err="1"/>
              <a:t>Análise</a:t>
            </a:r>
            <a:r>
              <a:rPr lang="en-US" sz="2000" dirty="0"/>
              <a:t> </a:t>
            </a:r>
            <a:r>
              <a:rPr lang="en-US" sz="2000" dirty="0" err="1"/>
              <a:t>Exploratória</a:t>
            </a:r>
            <a:r>
              <a:rPr lang="en-US" sz="2000" dirty="0"/>
              <a:t> de Dados.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EA94499-BEC9-B144-B9A3-F67819942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42" r="39009" b="1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3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10BE603-BD76-5342-B5ED-AB89A747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Diferenças na Abordagem de Análise</a:t>
            </a:r>
          </a:p>
        </p:txBody>
      </p:sp>
      <p:graphicFrame>
        <p:nvGraphicFramePr>
          <p:cNvPr id="17" name="Espaço Reservado para Conteúdo 16">
            <a:extLst>
              <a:ext uri="{FF2B5EF4-FFF2-40B4-BE49-F238E27FC236}">
                <a16:creationId xmlns:a16="http://schemas.microsoft.com/office/drawing/2014/main" id="{DFC434C1-327E-3E4E-A714-893DAF26206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95098556"/>
              </p:ext>
            </p:extLst>
          </p:nvPr>
        </p:nvGraphicFramePr>
        <p:xfrm>
          <a:off x="2106930" y="1879574"/>
          <a:ext cx="73113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16">
                  <a:extLst>
                    <a:ext uri="{9D8B030D-6E8A-4147-A177-3AD203B41FA5}">
                      <a16:colId xmlns:a16="http://schemas.microsoft.com/office/drawing/2014/main" val="2947528047"/>
                    </a:ext>
                  </a:extLst>
                </a:gridCol>
                <a:gridCol w="4768674">
                  <a:extLst>
                    <a:ext uri="{9D8B030D-6E8A-4147-A177-3AD203B41FA5}">
                      <a16:colId xmlns:a16="http://schemas.microsoft.com/office/drawing/2014/main" val="1535012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Abordagem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Estratégia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5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Estatística Clássica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Problema      Dados     Modelo      Análise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400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Estatística Bayesiana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Problema      Dados     Modelo a Priori     Análise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27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AED / 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Problema      Dados     Análise     Modelo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247553"/>
                  </a:ext>
                </a:extLst>
              </a:tr>
            </a:tbl>
          </a:graphicData>
        </a:graphic>
      </p:graphicFrame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89431485-A007-D942-8378-E658B4E23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795" y="3593757"/>
            <a:ext cx="6938431" cy="2621649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/>
              <a:t>Diferentemente do que é feito na Estatística Clássica e Estatística Bayesiana, na Análise Exploratória de Dados não há imposição de um modelo aos dados, mas sim um trabalho de </a:t>
            </a:r>
            <a:r>
              <a:rPr lang="pt-BR" sz="2000" b="1" dirty="0">
                <a:solidFill>
                  <a:srgbClr val="FFFF00"/>
                </a:solidFill>
              </a:rPr>
              <a:t>mineração nos dados </a:t>
            </a:r>
            <a:r>
              <a:rPr lang="pt-BR" sz="2000" b="1" dirty="0"/>
              <a:t>que pode eventualmente </a:t>
            </a:r>
            <a:r>
              <a:rPr lang="pt-BR" sz="2000" b="1" dirty="0">
                <a:solidFill>
                  <a:srgbClr val="FFFF00"/>
                </a:solidFill>
              </a:rPr>
              <a:t>indicar qual o melhor modelo</a:t>
            </a:r>
            <a:r>
              <a:rPr lang="pt-BR" sz="2000" dirty="0"/>
              <a:t>.</a:t>
            </a:r>
          </a:p>
          <a:p>
            <a:pPr algn="just">
              <a:lnSpc>
                <a:spcPts val="1800"/>
              </a:lnSpc>
              <a:tabLst/>
            </a:pP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A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AED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vai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além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do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uso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descritivo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da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estatística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,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procura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olhar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 de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forma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mais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profunda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os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dados,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sem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resumir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muito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a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quantidade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de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PT Sans" pitchFamily="18" charset="0"/>
                <a:cs typeface="PT Sans" pitchFamily="18" charset="0"/>
              </a:rPr>
              <a:t>informações</a:t>
            </a:r>
            <a:r>
              <a:rPr lang="en-US" altLang="zh-CN" sz="2000" dirty="0">
                <a:latin typeface="PT Sans" pitchFamily="18" charset="0"/>
                <a:cs typeface="PT Sans" pitchFamily="18" charset="0"/>
              </a:rPr>
              <a:t>.</a:t>
            </a:r>
          </a:p>
          <a:p>
            <a:endParaRPr lang="pt-BR" sz="2000" dirty="0"/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AA841F3F-F687-5143-8FE1-3B68907933C6}"/>
              </a:ext>
            </a:extLst>
          </p:cNvPr>
          <p:cNvSpPr/>
          <p:nvPr/>
        </p:nvSpPr>
        <p:spPr>
          <a:xfrm flipV="1">
            <a:off x="5715000" y="2370746"/>
            <a:ext cx="18288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CB2ADCA1-05FE-304D-BC91-E643CAE84304}"/>
              </a:ext>
            </a:extLst>
          </p:cNvPr>
          <p:cNvSpPr/>
          <p:nvPr/>
        </p:nvSpPr>
        <p:spPr>
          <a:xfrm flipV="1">
            <a:off x="6549390" y="2376461"/>
            <a:ext cx="18288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extLst>
              <a:ext uri="{FF2B5EF4-FFF2-40B4-BE49-F238E27FC236}">
                <a16:creationId xmlns:a16="http://schemas.microsoft.com/office/drawing/2014/main" id="{D4A95475-3F91-DE4C-8F77-F9CDB9E10186}"/>
              </a:ext>
            </a:extLst>
          </p:cNvPr>
          <p:cNvSpPr/>
          <p:nvPr/>
        </p:nvSpPr>
        <p:spPr>
          <a:xfrm flipV="1">
            <a:off x="7596666" y="2370746"/>
            <a:ext cx="18288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>
            <a:extLst>
              <a:ext uri="{FF2B5EF4-FFF2-40B4-BE49-F238E27FC236}">
                <a16:creationId xmlns:a16="http://schemas.microsoft.com/office/drawing/2014/main" id="{38D151A1-618F-E345-8E1A-6BEE02A3026F}"/>
              </a:ext>
            </a:extLst>
          </p:cNvPr>
          <p:cNvSpPr/>
          <p:nvPr/>
        </p:nvSpPr>
        <p:spPr>
          <a:xfrm flipV="1">
            <a:off x="5715000" y="2755874"/>
            <a:ext cx="18288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>
            <a:extLst>
              <a:ext uri="{FF2B5EF4-FFF2-40B4-BE49-F238E27FC236}">
                <a16:creationId xmlns:a16="http://schemas.microsoft.com/office/drawing/2014/main" id="{26B57C20-9464-474C-B067-458A396B9A55}"/>
              </a:ext>
            </a:extLst>
          </p:cNvPr>
          <p:cNvSpPr/>
          <p:nvPr/>
        </p:nvSpPr>
        <p:spPr>
          <a:xfrm flipV="1">
            <a:off x="6572250" y="2755874"/>
            <a:ext cx="18288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>
            <a:extLst>
              <a:ext uri="{FF2B5EF4-FFF2-40B4-BE49-F238E27FC236}">
                <a16:creationId xmlns:a16="http://schemas.microsoft.com/office/drawing/2014/main" id="{4F818A60-4B75-334A-87A9-E3B07DE67A30}"/>
              </a:ext>
            </a:extLst>
          </p:cNvPr>
          <p:cNvSpPr/>
          <p:nvPr/>
        </p:nvSpPr>
        <p:spPr>
          <a:xfrm flipV="1">
            <a:off x="8282942" y="2755874"/>
            <a:ext cx="18288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>
            <a:extLst>
              <a:ext uri="{FF2B5EF4-FFF2-40B4-BE49-F238E27FC236}">
                <a16:creationId xmlns:a16="http://schemas.microsoft.com/office/drawing/2014/main" id="{CF1BF7AC-ADC7-1748-98E9-E6D69FED64E7}"/>
              </a:ext>
            </a:extLst>
          </p:cNvPr>
          <p:cNvSpPr/>
          <p:nvPr/>
        </p:nvSpPr>
        <p:spPr>
          <a:xfrm flipV="1">
            <a:off x="5692140" y="3113696"/>
            <a:ext cx="18288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7802D584-663E-CF4C-B40F-DEF0E5E9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46" y="3956363"/>
            <a:ext cx="3859762" cy="2259043"/>
          </a:xfrm>
          <a:prstGeom prst="rect">
            <a:avLst/>
          </a:prstGeom>
        </p:spPr>
      </p:pic>
      <p:sp>
        <p:nvSpPr>
          <p:cNvPr id="26" name="Seta para a Direita 25">
            <a:extLst>
              <a:ext uri="{FF2B5EF4-FFF2-40B4-BE49-F238E27FC236}">
                <a16:creationId xmlns:a16="http://schemas.microsoft.com/office/drawing/2014/main" id="{65FB817C-F677-914A-B83A-329D772E05EA}"/>
              </a:ext>
            </a:extLst>
          </p:cNvPr>
          <p:cNvSpPr/>
          <p:nvPr/>
        </p:nvSpPr>
        <p:spPr>
          <a:xfrm flipV="1">
            <a:off x="6572250" y="3113696"/>
            <a:ext cx="18288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>
            <a:extLst>
              <a:ext uri="{FF2B5EF4-FFF2-40B4-BE49-F238E27FC236}">
                <a16:creationId xmlns:a16="http://schemas.microsoft.com/office/drawing/2014/main" id="{E96D5BF7-B0AD-3D49-B05A-B71E242F6462}"/>
              </a:ext>
            </a:extLst>
          </p:cNvPr>
          <p:cNvSpPr/>
          <p:nvPr/>
        </p:nvSpPr>
        <p:spPr>
          <a:xfrm flipV="1">
            <a:off x="7505226" y="3113696"/>
            <a:ext cx="18288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26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2" name="Rectangle 30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2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A35674-9BC8-2B4C-B69C-C1943D50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Técnicas Gráficas e Resumos Numéricos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A739DC-AB97-9548-AF15-C8B78861A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 err="1"/>
              <a:t>Os</a:t>
            </a:r>
            <a:r>
              <a:rPr lang="en-US" sz="1700" b="1" dirty="0"/>
              <a:t> </a:t>
            </a:r>
            <a:r>
              <a:rPr lang="en-US" sz="1700" b="1" dirty="0" err="1"/>
              <a:t>gráficos</a:t>
            </a:r>
            <a:r>
              <a:rPr lang="en-US" sz="1700" b="1" dirty="0"/>
              <a:t> </a:t>
            </a:r>
            <a:r>
              <a:rPr lang="en-US" sz="1700" b="1" dirty="0" err="1"/>
              <a:t>constituem</a:t>
            </a:r>
            <a:r>
              <a:rPr lang="en-US" sz="1700" b="1" dirty="0"/>
              <a:t> </a:t>
            </a:r>
            <a:r>
              <a:rPr lang="en-US" sz="1700" b="1" dirty="0" err="1"/>
              <a:t>uma</a:t>
            </a:r>
            <a:r>
              <a:rPr lang="en-US" sz="1700" b="1" dirty="0"/>
              <a:t> das </a:t>
            </a:r>
            <a:r>
              <a:rPr lang="en-US" sz="1700" b="1" dirty="0" err="1"/>
              <a:t>formas</a:t>
            </a:r>
            <a:r>
              <a:rPr lang="en-US" sz="1700" b="1" dirty="0"/>
              <a:t> </a:t>
            </a:r>
            <a:r>
              <a:rPr lang="en-US" sz="1700" b="1" dirty="0" err="1"/>
              <a:t>mais</a:t>
            </a:r>
            <a:r>
              <a:rPr lang="en-US" sz="1700" b="1" dirty="0"/>
              <a:t> </a:t>
            </a:r>
            <a:r>
              <a:rPr lang="en-US" sz="1700" b="1" dirty="0" err="1"/>
              <a:t>eficientes</a:t>
            </a:r>
            <a:r>
              <a:rPr lang="en-US" sz="1700" b="1" dirty="0"/>
              <a:t> de </a:t>
            </a:r>
            <a:r>
              <a:rPr lang="en-US" sz="1700" b="1" dirty="0" err="1"/>
              <a:t>apresentação</a:t>
            </a:r>
            <a:r>
              <a:rPr lang="en-US" sz="1700" b="1" dirty="0"/>
              <a:t> de dados. 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Um </a:t>
            </a:r>
            <a:r>
              <a:rPr lang="en-US" sz="1700" b="1" dirty="0" err="1"/>
              <a:t>gráfico</a:t>
            </a:r>
            <a:r>
              <a:rPr lang="en-US" sz="1700" b="1" dirty="0"/>
              <a:t> </a:t>
            </a:r>
            <a:r>
              <a:rPr lang="en-US" sz="1700" b="1" dirty="0" err="1"/>
              <a:t>é</a:t>
            </a:r>
            <a:r>
              <a:rPr lang="en-US" sz="1700" b="1" dirty="0"/>
              <a:t>, </a:t>
            </a:r>
            <a:r>
              <a:rPr lang="en-US" sz="1700" b="1" dirty="0" err="1"/>
              <a:t>essencialmente</a:t>
            </a:r>
            <a:r>
              <a:rPr lang="en-US" sz="1700" b="1" dirty="0"/>
              <a:t>, </a:t>
            </a:r>
            <a:r>
              <a:rPr lang="en-US" sz="1700" b="1" dirty="0" err="1"/>
              <a:t>uma</a:t>
            </a:r>
            <a:r>
              <a:rPr lang="en-US" sz="1700" b="1" dirty="0"/>
              <a:t> </a:t>
            </a:r>
            <a:r>
              <a:rPr lang="en-US" sz="1700" b="1" dirty="0" err="1"/>
              <a:t>figura</a:t>
            </a:r>
            <a:r>
              <a:rPr lang="en-US" sz="1700" b="1" dirty="0"/>
              <a:t> </a:t>
            </a:r>
            <a:r>
              <a:rPr lang="en-US" sz="1700" b="1" dirty="0" err="1"/>
              <a:t>constituída</a:t>
            </a:r>
            <a:r>
              <a:rPr lang="en-US" sz="1700" b="1" dirty="0"/>
              <a:t> a </a:t>
            </a:r>
            <a:r>
              <a:rPr lang="en-US" sz="1700" b="1" dirty="0" err="1"/>
              <a:t>partir</a:t>
            </a:r>
            <a:r>
              <a:rPr lang="en-US" sz="1700" b="1" dirty="0"/>
              <a:t> de </a:t>
            </a:r>
            <a:r>
              <a:rPr lang="en-US" sz="1700" b="1" dirty="0" err="1"/>
              <a:t>uma</a:t>
            </a:r>
            <a:r>
              <a:rPr lang="en-US" sz="1700" b="1" dirty="0"/>
              <a:t> </a:t>
            </a:r>
            <a:r>
              <a:rPr lang="en-US" sz="1700" b="1" dirty="0" err="1"/>
              <a:t>tabela</a:t>
            </a:r>
            <a:r>
              <a:rPr lang="en-US" sz="1700" b="1" dirty="0"/>
              <a:t>, pois </a:t>
            </a:r>
            <a:r>
              <a:rPr lang="en-US" sz="1700" b="1" dirty="0" err="1"/>
              <a:t>é</a:t>
            </a:r>
            <a:r>
              <a:rPr lang="en-US" sz="1700" b="1" dirty="0"/>
              <a:t> </a:t>
            </a:r>
            <a:r>
              <a:rPr lang="en-US" sz="1700" b="1" dirty="0" err="1"/>
              <a:t>quase</a:t>
            </a:r>
            <a:r>
              <a:rPr lang="en-US" sz="1700" b="1" dirty="0"/>
              <a:t> </a:t>
            </a:r>
            <a:r>
              <a:rPr lang="en-US" sz="1700" b="1" dirty="0" err="1"/>
              <a:t>sempre</a:t>
            </a:r>
            <a:r>
              <a:rPr lang="en-US" sz="1700" b="1" dirty="0"/>
              <a:t> </a:t>
            </a:r>
            <a:r>
              <a:rPr lang="en-US" sz="1700" b="1" dirty="0" err="1"/>
              <a:t>possível</a:t>
            </a:r>
            <a:r>
              <a:rPr lang="en-US" sz="1700" b="1" dirty="0"/>
              <a:t> </a:t>
            </a:r>
            <a:r>
              <a:rPr lang="en-US" sz="1700" b="1" dirty="0" err="1"/>
              <a:t>localizar</a:t>
            </a:r>
            <a:r>
              <a:rPr lang="en-US" sz="1700" b="1" dirty="0"/>
              <a:t> um dado </a:t>
            </a:r>
            <a:r>
              <a:rPr lang="en-US" sz="1700" b="1" dirty="0" err="1"/>
              <a:t>tabulado</a:t>
            </a:r>
            <a:r>
              <a:rPr lang="en-US" sz="1700" b="1" dirty="0"/>
              <a:t> num </a:t>
            </a:r>
            <a:r>
              <a:rPr lang="en-US" sz="1700" b="1" dirty="0" err="1"/>
              <a:t>gráfico</a:t>
            </a:r>
            <a:r>
              <a:rPr lang="en-US" sz="1700" b="1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700" b="1" dirty="0" err="1"/>
              <a:t>Enquanto</a:t>
            </a:r>
            <a:r>
              <a:rPr lang="en-US" sz="1700" b="1" dirty="0"/>
              <a:t> as </a:t>
            </a:r>
            <a:r>
              <a:rPr lang="en-US" sz="1700" b="1" dirty="0" err="1"/>
              <a:t>tabelas</a:t>
            </a:r>
            <a:r>
              <a:rPr lang="en-US" sz="1700" b="1" dirty="0"/>
              <a:t> </a:t>
            </a:r>
            <a:r>
              <a:rPr lang="en-US" sz="1700" b="1" dirty="0" err="1"/>
              <a:t>fornecem</a:t>
            </a:r>
            <a:r>
              <a:rPr lang="en-US" sz="1700" b="1" dirty="0"/>
              <a:t> </a:t>
            </a:r>
            <a:r>
              <a:rPr lang="en-US" sz="1700" b="1" dirty="0" err="1"/>
              <a:t>uma</a:t>
            </a:r>
            <a:r>
              <a:rPr lang="en-US" sz="1700" b="1" dirty="0"/>
              <a:t> </a:t>
            </a:r>
            <a:r>
              <a:rPr lang="en-US" sz="1700" b="1" dirty="0" err="1"/>
              <a:t>idéia</a:t>
            </a:r>
            <a:r>
              <a:rPr lang="en-US" sz="1700" b="1" dirty="0"/>
              <a:t> </a:t>
            </a:r>
            <a:r>
              <a:rPr lang="en-US" sz="1700" b="1" dirty="0" err="1"/>
              <a:t>mais</a:t>
            </a:r>
            <a:r>
              <a:rPr lang="en-US" sz="1700" b="1" dirty="0"/>
              <a:t> </a:t>
            </a:r>
            <a:r>
              <a:rPr lang="en-US" sz="1700" b="1" dirty="0" err="1"/>
              <a:t>precisa</a:t>
            </a:r>
            <a:r>
              <a:rPr lang="en-US" sz="1700" b="1" dirty="0"/>
              <a:t> e </a:t>
            </a:r>
            <a:r>
              <a:rPr lang="en-US" sz="1700" b="1" dirty="0" err="1"/>
              <a:t>possibilitam</a:t>
            </a:r>
            <a:r>
              <a:rPr lang="en-US" sz="1700" b="1" dirty="0"/>
              <a:t> um </a:t>
            </a:r>
            <a:r>
              <a:rPr lang="en-US" sz="1700" b="1" dirty="0" err="1"/>
              <a:t>tratamento</a:t>
            </a:r>
            <a:r>
              <a:rPr lang="en-US" sz="1700" b="1" dirty="0"/>
              <a:t> </a:t>
            </a:r>
            <a:r>
              <a:rPr lang="en-US" sz="1700" b="1" dirty="0" err="1"/>
              <a:t>mais</a:t>
            </a:r>
            <a:r>
              <a:rPr lang="en-US" sz="1700" b="1" dirty="0"/>
              <a:t> </a:t>
            </a:r>
            <a:r>
              <a:rPr lang="en-US" sz="1700" b="1" dirty="0" err="1"/>
              <a:t>rigoroso</a:t>
            </a:r>
            <a:r>
              <a:rPr lang="en-US" sz="1700" b="1" dirty="0"/>
              <a:t> </a:t>
            </a:r>
            <a:r>
              <a:rPr lang="en-US" sz="1700" b="1" dirty="0" err="1"/>
              <a:t>aos</a:t>
            </a:r>
            <a:r>
              <a:rPr lang="en-US" sz="1700" b="1" dirty="0"/>
              <a:t> dados, </a:t>
            </a:r>
            <a:r>
              <a:rPr lang="en-US" sz="1700" b="1" dirty="0" err="1"/>
              <a:t>os</a:t>
            </a:r>
            <a:r>
              <a:rPr lang="en-US" sz="1700" b="1" dirty="0"/>
              <a:t> </a:t>
            </a:r>
            <a:r>
              <a:rPr lang="en-US" sz="1700" b="1" dirty="0" err="1"/>
              <a:t>gráficos</a:t>
            </a:r>
            <a:r>
              <a:rPr lang="en-US" sz="1700" b="1" dirty="0"/>
              <a:t> </a:t>
            </a:r>
            <a:r>
              <a:rPr lang="en-US" sz="1700" b="1" dirty="0" err="1"/>
              <a:t>são</a:t>
            </a:r>
            <a:r>
              <a:rPr lang="en-US" sz="1700" b="1" dirty="0"/>
              <a:t> </a:t>
            </a:r>
            <a:r>
              <a:rPr lang="en-US" sz="1700" b="1" dirty="0" err="1"/>
              <a:t>mais</a:t>
            </a:r>
            <a:r>
              <a:rPr lang="en-US" sz="1700" b="1" dirty="0"/>
              <a:t> </a:t>
            </a:r>
            <a:r>
              <a:rPr lang="en-US" sz="1700" b="1" dirty="0" err="1"/>
              <a:t>indicados</a:t>
            </a:r>
            <a:r>
              <a:rPr lang="en-US" sz="1700" b="1" dirty="0"/>
              <a:t> </a:t>
            </a:r>
            <a:r>
              <a:rPr lang="en-US" sz="1700" b="1" dirty="0" err="1"/>
              <a:t>em</a:t>
            </a:r>
            <a:r>
              <a:rPr lang="en-US" sz="1700" b="1" dirty="0"/>
              <a:t> </a:t>
            </a:r>
            <a:r>
              <a:rPr lang="en-US" sz="1700" b="1" dirty="0" err="1"/>
              <a:t>situações</a:t>
            </a:r>
            <a:r>
              <a:rPr lang="en-US" sz="1700" b="1" dirty="0"/>
              <a:t> </a:t>
            </a:r>
            <a:r>
              <a:rPr lang="en-US" sz="1700" b="1" dirty="0" err="1"/>
              <a:t>cujo</a:t>
            </a:r>
            <a:r>
              <a:rPr lang="en-US" sz="1700" b="1" dirty="0"/>
              <a:t> </a:t>
            </a:r>
            <a:r>
              <a:rPr lang="en-US" sz="1700" b="1" dirty="0" err="1"/>
              <a:t>objetivo</a:t>
            </a:r>
            <a:r>
              <a:rPr lang="en-US" sz="1700" b="1" dirty="0"/>
              <a:t> </a:t>
            </a:r>
            <a:r>
              <a:rPr lang="en-US" sz="1700" b="1" dirty="0" err="1"/>
              <a:t>é</a:t>
            </a:r>
            <a:r>
              <a:rPr lang="en-US" sz="1700" b="1" dirty="0"/>
              <a:t> </a:t>
            </a:r>
            <a:r>
              <a:rPr lang="en-US" sz="1700" b="1" dirty="0" err="1"/>
              <a:t>dar</a:t>
            </a:r>
            <a:r>
              <a:rPr lang="en-US" sz="1700" b="1" dirty="0"/>
              <a:t> </a:t>
            </a:r>
            <a:r>
              <a:rPr lang="en-US" sz="1700" b="1" dirty="0" err="1"/>
              <a:t>uma</a:t>
            </a:r>
            <a:r>
              <a:rPr lang="en-US" sz="1700" b="1" dirty="0"/>
              <a:t> </a:t>
            </a:r>
            <a:r>
              <a:rPr lang="en-US" sz="1700" b="1" dirty="0" err="1"/>
              <a:t>visão</a:t>
            </a:r>
            <a:r>
              <a:rPr lang="en-US" sz="1700" b="1" dirty="0"/>
              <a:t> </a:t>
            </a:r>
            <a:r>
              <a:rPr lang="en-US" sz="1700" b="1" dirty="0" err="1"/>
              <a:t>mais</a:t>
            </a:r>
            <a:r>
              <a:rPr lang="en-US" sz="1700" b="1" dirty="0"/>
              <a:t> </a:t>
            </a:r>
            <a:r>
              <a:rPr lang="en-US" sz="1700" b="1" dirty="0" err="1"/>
              <a:t>rápida</a:t>
            </a:r>
            <a:r>
              <a:rPr lang="en-US" sz="1700" b="1" dirty="0"/>
              <a:t> e </a:t>
            </a:r>
            <a:r>
              <a:rPr lang="en-US" sz="1700" b="1" dirty="0" err="1"/>
              <a:t>fácil</a:t>
            </a:r>
            <a:r>
              <a:rPr lang="en-US" sz="1700" b="1" dirty="0"/>
              <a:t> das </a:t>
            </a:r>
            <a:r>
              <a:rPr lang="en-US" sz="1700" b="1" dirty="0" err="1"/>
              <a:t>variáveis</a:t>
            </a:r>
            <a:r>
              <a:rPr lang="en-US" sz="1700" b="1" dirty="0"/>
              <a:t> </a:t>
            </a:r>
            <a:r>
              <a:rPr lang="en-US" sz="1700" b="1" dirty="0" err="1"/>
              <a:t>às</a:t>
            </a:r>
            <a:r>
              <a:rPr lang="en-US" sz="1700" b="1" dirty="0"/>
              <a:t> </a:t>
            </a:r>
            <a:r>
              <a:rPr lang="en-US" sz="1700" b="1" dirty="0" err="1"/>
              <a:t>quais</a:t>
            </a:r>
            <a:r>
              <a:rPr lang="en-US" sz="1700" b="1" dirty="0"/>
              <a:t> se </a:t>
            </a:r>
            <a:r>
              <a:rPr lang="en-US" sz="1700" b="1" dirty="0" err="1"/>
              <a:t>referem</a:t>
            </a:r>
            <a:r>
              <a:rPr lang="en-US" sz="1700" b="1" dirty="0"/>
              <a:t> </a:t>
            </a:r>
            <a:r>
              <a:rPr lang="en-US" sz="1700" b="1" dirty="0" err="1"/>
              <a:t>os</a:t>
            </a:r>
            <a:r>
              <a:rPr lang="en-US" sz="1700" b="1" dirty="0"/>
              <a:t> dados.</a:t>
            </a:r>
          </a:p>
          <a:p>
            <a:pPr>
              <a:lnSpc>
                <a:spcPct val="90000"/>
              </a:lnSpc>
            </a:pPr>
            <a:r>
              <a:rPr lang="en-US" sz="1700" b="1" dirty="0" err="1"/>
              <a:t>Portanto</a:t>
            </a:r>
            <a:r>
              <a:rPr lang="en-US" sz="1700" b="1" dirty="0"/>
              <a:t>, a </a:t>
            </a:r>
            <a:r>
              <a:rPr lang="en-US" sz="1700" b="1" dirty="0" err="1"/>
              <a:t>qualidade</a:t>
            </a:r>
            <a:r>
              <a:rPr lang="en-US" sz="1700" b="1" dirty="0"/>
              <a:t> </a:t>
            </a:r>
            <a:r>
              <a:rPr lang="en-US" sz="1700" b="1" dirty="0" err="1"/>
              <a:t>na</a:t>
            </a:r>
            <a:r>
              <a:rPr lang="en-US" sz="1700" b="1" dirty="0"/>
              <a:t> </a:t>
            </a:r>
            <a:r>
              <a:rPr lang="en-US" sz="1700" b="1" dirty="0" err="1"/>
              <a:t>representação</a:t>
            </a:r>
            <a:r>
              <a:rPr lang="en-US" sz="1700" b="1" dirty="0"/>
              <a:t> </a:t>
            </a:r>
            <a:r>
              <a:rPr lang="en-US" sz="1700" b="1" dirty="0" err="1"/>
              <a:t>gráfica</a:t>
            </a:r>
            <a:r>
              <a:rPr lang="en-US" sz="1700" b="1" dirty="0"/>
              <a:t> </a:t>
            </a:r>
            <a:r>
              <a:rPr lang="en-US" sz="1700" b="1" dirty="0" err="1"/>
              <a:t>deve</a:t>
            </a:r>
            <a:r>
              <a:rPr lang="en-US" sz="1700" b="1" dirty="0"/>
              <a:t> ser </a:t>
            </a:r>
            <a:r>
              <a:rPr lang="en-US" sz="1700" b="1" dirty="0" err="1"/>
              <a:t>pautada</a:t>
            </a:r>
            <a:r>
              <a:rPr lang="en-US" sz="1700" b="1" dirty="0"/>
              <a:t> </a:t>
            </a:r>
            <a:r>
              <a:rPr lang="en-US" sz="1700" b="1" dirty="0" err="1"/>
              <a:t>na</a:t>
            </a:r>
            <a:r>
              <a:rPr lang="en-US" sz="1700" b="1" dirty="0"/>
              <a:t> </a:t>
            </a:r>
            <a:r>
              <a:rPr lang="en-US" sz="1700" b="1" i="1" dirty="0" err="1">
                <a:solidFill>
                  <a:srgbClr val="FF0000"/>
                </a:solidFill>
              </a:rPr>
              <a:t>clareza</a:t>
            </a:r>
            <a:r>
              <a:rPr lang="en-US" sz="1700" b="1" i="1" dirty="0">
                <a:solidFill>
                  <a:srgbClr val="FF0000"/>
                </a:solidFill>
              </a:rPr>
              <a:t>, </a:t>
            </a:r>
            <a:r>
              <a:rPr lang="en-US" sz="1700" b="1" i="1" dirty="0" err="1">
                <a:solidFill>
                  <a:srgbClr val="FF0000"/>
                </a:solidFill>
              </a:rPr>
              <a:t>simplicidade</a:t>
            </a:r>
            <a:r>
              <a:rPr lang="en-US" sz="1700" b="1" i="1" dirty="0">
                <a:solidFill>
                  <a:srgbClr val="FF0000"/>
                </a:solidFill>
              </a:rPr>
              <a:t> e </a:t>
            </a:r>
            <a:r>
              <a:rPr lang="en-US" sz="1700" b="1" i="1" dirty="0" err="1">
                <a:solidFill>
                  <a:srgbClr val="FF0000"/>
                </a:solidFill>
              </a:rPr>
              <a:t>autoexplicação</a:t>
            </a:r>
            <a:r>
              <a:rPr lang="en-US" sz="1700" b="1" i="1" dirty="0">
                <a:solidFill>
                  <a:srgbClr val="FF0000"/>
                </a:solidFill>
              </a:rPr>
              <a:t> </a:t>
            </a:r>
            <a:r>
              <a:rPr lang="en-US" sz="1700" b="1" dirty="0"/>
              <a:t>. 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As </a:t>
            </a:r>
            <a:r>
              <a:rPr lang="en-US" sz="1700" b="1" dirty="0" err="1"/>
              <a:t>técnicas</a:t>
            </a:r>
            <a:r>
              <a:rPr lang="en-US" sz="1700" b="1" dirty="0"/>
              <a:t> </a:t>
            </a:r>
            <a:r>
              <a:rPr lang="en-US" sz="1700" b="1" dirty="0" err="1"/>
              <a:t>gráﬁcas</a:t>
            </a:r>
            <a:r>
              <a:rPr lang="en-US" sz="1700" b="1" dirty="0"/>
              <a:t> </a:t>
            </a:r>
            <a:r>
              <a:rPr lang="en-US" sz="1700" b="1" dirty="0" err="1"/>
              <a:t>desempenham</a:t>
            </a:r>
            <a:r>
              <a:rPr lang="en-US" sz="1700" b="1" dirty="0"/>
              <a:t> um </a:t>
            </a:r>
            <a:r>
              <a:rPr lang="en-US" sz="1700" b="1" dirty="0" err="1"/>
              <a:t>papel</a:t>
            </a:r>
            <a:r>
              <a:rPr lang="en-US" sz="1700" b="1" dirty="0"/>
              <a:t> fundamental </a:t>
            </a:r>
            <a:r>
              <a:rPr lang="en-US" sz="1700" b="1" dirty="0" err="1"/>
              <a:t>na</a:t>
            </a:r>
            <a:r>
              <a:rPr lang="en-US" sz="1700" b="1" dirty="0"/>
              <a:t> AED.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" name="Espaço Reservado para Conteúdo 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BBFCACBA-5DAD-5540-9739-392B30EE3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334" r="19545" b="-1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67C9EC-931B-1F41-BC4F-829E82D4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EE6C78-39DD-6842-8670-719FA1D74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Quando</a:t>
            </a:r>
            <a:r>
              <a:rPr lang="en-US" sz="1500" dirty="0"/>
              <a:t> </a:t>
            </a:r>
            <a:r>
              <a:rPr lang="en-US" sz="1500"/>
              <a:t>fazemos</a:t>
            </a:r>
            <a:r>
              <a:rPr lang="en-US" sz="1500" dirty="0"/>
              <a:t> </a:t>
            </a:r>
            <a:r>
              <a:rPr lang="en-US" sz="1500"/>
              <a:t>uma</a:t>
            </a:r>
            <a:r>
              <a:rPr lang="en-US" sz="1500" dirty="0"/>
              <a:t> </a:t>
            </a:r>
            <a:r>
              <a:rPr lang="en-US" sz="1500"/>
              <a:t>amostragem</a:t>
            </a:r>
            <a:r>
              <a:rPr lang="en-US" sz="1500" dirty="0"/>
              <a:t>, </a:t>
            </a:r>
            <a:r>
              <a:rPr lang="en-US" sz="1500"/>
              <a:t>coletamos</a:t>
            </a:r>
            <a:r>
              <a:rPr lang="en-US" sz="1500" dirty="0"/>
              <a:t> </a:t>
            </a:r>
            <a:r>
              <a:rPr lang="en-US" sz="1500"/>
              <a:t>não</a:t>
            </a:r>
            <a:r>
              <a:rPr lang="en-US" sz="1500" dirty="0"/>
              <a:t> </a:t>
            </a:r>
            <a:r>
              <a:rPr lang="en-US" sz="1500"/>
              <a:t>apenas</a:t>
            </a:r>
            <a:r>
              <a:rPr lang="en-US" sz="1500" dirty="0"/>
              <a:t> </a:t>
            </a:r>
            <a:r>
              <a:rPr lang="en-US" sz="1500"/>
              <a:t>informação</a:t>
            </a:r>
            <a:r>
              <a:rPr lang="en-US" sz="1500" dirty="0"/>
              <a:t> </a:t>
            </a:r>
            <a:r>
              <a:rPr lang="en-US" sz="1500"/>
              <a:t>sobre</a:t>
            </a:r>
            <a:r>
              <a:rPr lang="en-US" sz="1500" dirty="0"/>
              <a:t> a </a:t>
            </a:r>
            <a:r>
              <a:rPr lang="en-US" sz="1500"/>
              <a:t>característica</a:t>
            </a:r>
            <a:r>
              <a:rPr lang="en-US" sz="1500" dirty="0"/>
              <a:t> de interesse, mas </a:t>
            </a:r>
            <a:r>
              <a:rPr lang="en-US" sz="1500"/>
              <a:t>diversas</a:t>
            </a:r>
            <a:r>
              <a:rPr lang="en-US" sz="1500" dirty="0"/>
              <a:t> </a:t>
            </a:r>
            <a:r>
              <a:rPr lang="en-US" sz="1500"/>
              <a:t>outras</a:t>
            </a:r>
            <a:r>
              <a:rPr lang="en-US" sz="1500" dirty="0"/>
              <a:t> </a:t>
            </a:r>
            <a:r>
              <a:rPr lang="en-US" sz="1500"/>
              <a:t>informações</a:t>
            </a:r>
            <a:r>
              <a:rPr lang="en-US" sz="1500" dirty="0"/>
              <a:t> que </a:t>
            </a:r>
            <a:r>
              <a:rPr lang="en-US" sz="1500"/>
              <a:t>auxiliarão</a:t>
            </a:r>
            <a:r>
              <a:rPr lang="en-US" sz="1500" dirty="0"/>
              <a:t> no </a:t>
            </a:r>
            <a:r>
              <a:rPr lang="en-US" sz="1500"/>
              <a:t>entendimento</a:t>
            </a:r>
            <a:r>
              <a:rPr lang="en-US" sz="1500" dirty="0"/>
              <a:t> </a:t>
            </a:r>
            <a:r>
              <a:rPr lang="en-US" sz="1500"/>
              <a:t>desta</a:t>
            </a:r>
            <a:r>
              <a:rPr lang="en-US" sz="1500" dirty="0"/>
              <a:t> </a:t>
            </a:r>
            <a:r>
              <a:rPr lang="en-US" sz="1500"/>
              <a:t>característica</a:t>
            </a:r>
            <a:r>
              <a:rPr lang="en-US" sz="1500" dirty="0"/>
              <a:t>.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/>
              <a:t>Cada</a:t>
            </a:r>
            <a:r>
              <a:rPr lang="en-US" sz="1500" dirty="0"/>
              <a:t> </a:t>
            </a:r>
            <a:r>
              <a:rPr lang="en-US" sz="1500"/>
              <a:t>uma</a:t>
            </a:r>
            <a:r>
              <a:rPr lang="en-US" sz="1500" dirty="0"/>
              <a:t> das </a:t>
            </a:r>
            <a:r>
              <a:rPr lang="en-US" sz="1500"/>
              <a:t>características</a:t>
            </a:r>
            <a:r>
              <a:rPr lang="en-US" sz="1500" dirty="0"/>
              <a:t> da </a:t>
            </a:r>
            <a:r>
              <a:rPr lang="en-US" sz="1500"/>
              <a:t>população</a:t>
            </a:r>
            <a:r>
              <a:rPr lang="en-US" sz="1500" dirty="0"/>
              <a:t> </a:t>
            </a:r>
            <a:r>
              <a:rPr lang="en-US" sz="1500"/>
              <a:t>amostrada</a:t>
            </a:r>
            <a:r>
              <a:rPr lang="en-US" sz="1500" dirty="0"/>
              <a:t>, </a:t>
            </a:r>
            <a:r>
              <a:rPr lang="en-US" sz="1500"/>
              <a:t>como</a:t>
            </a:r>
            <a:r>
              <a:rPr lang="en-US" sz="1500" dirty="0"/>
              <a:t> peso, </a:t>
            </a:r>
            <a:r>
              <a:rPr lang="en-US" sz="1500"/>
              <a:t>altura</a:t>
            </a:r>
            <a:r>
              <a:rPr lang="en-US" sz="1500" dirty="0"/>
              <a:t>, </a:t>
            </a:r>
            <a:r>
              <a:rPr lang="en-US" sz="1500"/>
              <a:t>sexo</a:t>
            </a:r>
            <a:r>
              <a:rPr lang="en-US" sz="1500" dirty="0"/>
              <a:t> </a:t>
            </a:r>
            <a:r>
              <a:rPr lang="en-US" sz="1500"/>
              <a:t>ou</a:t>
            </a:r>
            <a:r>
              <a:rPr lang="en-US" sz="1500" dirty="0"/>
              <a:t> </a:t>
            </a:r>
            <a:r>
              <a:rPr lang="en-US" sz="1500"/>
              <a:t>idade</a:t>
            </a:r>
            <a:r>
              <a:rPr lang="en-US" sz="1500" dirty="0"/>
              <a:t>, </a:t>
            </a:r>
            <a:r>
              <a:rPr lang="en-US" sz="1500"/>
              <a:t>é</a:t>
            </a:r>
            <a:r>
              <a:rPr lang="en-US" sz="1500" dirty="0"/>
              <a:t> </a:t>
            </a:r>
            <a:r>
              <a:rPr lang="en-US" sz="1500"/>
              <a:t>denominada</a:t>
            </a:r>
            <a:r>
              <a:rPr lang="en-US" sz="1500" dirty="0"/>
              <a:t> de </a:t>
            </a:r>
            <a:r>
              <a:rPr lang="en-US" sz="1500"/>
              <a:t>uma</a:t>
            </a:r>
            <a:r>
              <a:rPr lang="en-US" sz="1500" dirty="0"/>
              <a:t> </a:t>
            </a:r>
            <a:r>
              <a:rPr lang="en-US" sz="1500"/>
              <a:t>variável</a:t>
            </a:r>
            <a:r>
              <a:rPr lang="en-US" sz="1500" dirty="0"/>
              <a:t>.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As </a:t>
            </a:r>
            <a:r>
              <a:rPr lang="en-US" sz="1500"/>
              <a:t>variáveis</a:t>
            </a:r>
            <a:r>
              <a:rPr lang="en-US" sz="1500" dirty="0"/>
              <a:t> </a:t>
            </a:r>
            <a:r>
              <a:rPr lang="en-US" sz="1500"/>
              <a:t>podem</a:t>
            </a:r>
            <a:r>
              <a:rPr lang="en-US" sz="1500" dirty="0"/>
              <a:t> </a:t>
            </a:r>
            <a:r>
              <a:rPr lang="en-US" sz="1500"/>
              <a:t>assumir</a:t>
            </a:r>
            <a:r>
              <a:rPr lang="en-US" sz="1500" dirty="0"/>
              <a:t> </a:t>
            </a:r>
            <a:r>
              <a:rPr lang="en-US" sz="1500"/>
              <a:t>diferentes</a:t>
            </a:r>
            <a:r>
              <a:rPr lang="en-US" sz="1500" dirty="0"/>
              <a:t> </a:t>
            </a:r>
            <a:r>
              <a:rPr lang="en-US" sz="1500"/>
              <a:t>valores</a:t>
            </a:r>
            <a:r>
              <a:rPr lang="en-US" sz="1500" dirty="0"/>
              <a:t>, que </a:t>
            </a:r>
            <a:r>
              <a:rPr lang="en-US" sz="1500"/>
              <a:t>basicamente</a:t>
            </a:r>
            <a:r>
              <a:rPr lang="en-US" sz="1500" dirty="0"/>
              <a:t> </a:t>
            </a:r>
            <a:r>
              <a:rPr lang="en-US" sz="1500"/>
              <a:t>podem</a:t>
            </a:r>
            <a:r>
              <a:rPr lang="en-US" sz="1500" dirty="0"/>
              <a:t> ser </a:t>
            </a:r>
            <a:r>
              <a:rPr lang="en-US" sz="1500"/>
              <a:t>separadas</a:t>
            </a:r>
            <a:r>
              <a:rPr lang="en-US" sz="1500" dirty="0"/>
              <a:t> </a:t>
            </a:r>
            <a:r>
              <a:rPr lang="en-US" sz="1500"/>
              <a:t>em</a:t>
            </a:r>
            <a:r>
              <a:rPr lang="en-US" sz="1500" dirty="0"/>
              <a:t>: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/>
              <a:t>Quantitativas</a:t>
            </a:r>
            <a:r>
              <a:rPr lang="en-US" sz="1500" dirty="0"/>
              <a:t> </a:t>
            </a:r>
            <a:r>
              <a:rPr lang="en-US" sz="1500"/>
              <a:t>ou</a:t>
            </a:r>
            <a:r>
              <a:rPr lang="en-US" sz="1500" dirty="0"/>
              <a:t> </a:t>
            </a:r>
            <a:r>
              <a:rPr lang="en-US" sz="1500"/>
              <a:t>numéricas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/>
              <a:t>Qualitativas</a:t>
            </a:r>
            <a:r>
              <a:rPr lang="en-US" sz="1500" dirty="0"/>
              <a:t> </a:t>
            </a:r>
            <a:r>
              <a:rPr lang="en-US" sz="1500"/>
              <a:t>ou</a:t>
            </a:r>
            <a:r>
              <a:rPr lang="en-US" sz="1500" dirty="0"/>
              <a:t> </a:t>
            </a:r>
            <a:r>
              <a:rPr lang="en-US" sz="1500"/>
              <a:t>não</a:t>
            </a:r>
            <a:r>
              <a:rPr lang="en-US" sz="1500" dirty="0"/>
              <a:t> </a:t>
            </a:r>
            <a:r>
              <a:rPr lang="en-US" sz="1500"/>
              <a:t>numéricas</a:t>
            </a:r>
            <a:r>
              <a:rPr lang="en-US" sz="1500" dirty="0"/>
              <a:t>, </a:t>
            </a:r>
            <a:r>
              <a:rPr lang="en-US" sz="1500"/>
              <a:t>ou</a:t>
            </a:r>
            <a:r>
              <a:rPr lang="en-US" sz="1500" dirty="0"/>
              <a:t> </a:t>
            </a:r>
            <a:r>
              <a:rPr lang="en-US" sz="1500"/>
              <a:t>categóricas</a:t>
            </a:r>
            <a:endParaRPr lang="en-US" sz="15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20CA4C0-757A-0041-8095-C57B0088FC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6242" y="2349906"/>
            <a:ext cx="3322121" cy="21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55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B74C08-F540-FC4C-ABC4-71101416E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Classificação das 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313DD-A3A6-4F4B-A6DE-602213473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As </a:t>
            </a:r>
            <a:r>
              <a:rPr lang="en-US" b="1"/>
              <a:t>variáveis quantitativas </a:t>
            </a:r>
            <a:r>
              <a:rPr lang="en-US"/>
              <a:t>ou </a:t>
            </a:r>
            <a:r>
              <a:rPr lang="en-US" b="1"/>
              <a:t>numéricas</a:t>
            </a:r>
            <a:r>
              <a:rPr lang="en-US"/>
              <a:t> podem ser</a:t>
            </a:r>
          </a:p>
          <a:p>
            <a:pPr lvl="1">
              <a:lnSpc>
                <a:spcPct val="90000"/>
              </a:lnSpc>
            </a:pPr>
            <a:r>
              <a:rPr lang="en-US"/>
              <a:t>Discretas: assumem apenas valores inteiros. Ex.: número de irmãos, número de passageiros</a:t>
            </a:r>
          </a:p>
          <a:p>
            <a:pPr lvl="1">
              <a:lnSpc>
                <a:spcPct val="90000"/>
              </a:lnSpc>
            </a:pPr>
            <a:r>
              <a:rPr lang="en-US"/>
              <a:t>Contínuas: assume qualquer valor no intervalo dos números reais. Ex.: peso, altura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As </a:t>
            </a:r>
            <a:r>
              <a:rPr lang="en-US" b="1"/>
              <a:t>variáveis qualitativas </a:t>
            </a:r>
            <a:r>
              <a:rPr lang="en-US"/>
              <a:t>ou </a:t>
            </a:r>
            <a:r>
              <a:rPr lang="en-US" b="1"/>
              <a:t>categóricas</a:t>
            </a:r>
            <a:r>
              <a:rPr lang="en-US"/>
              <a:t> podem ser</a:t>
            </a:r>
          </a:p>
          <a:p>
            <a:pPr lvl="1">
              <a:lnSpc>
                <a:spcPct val="90000"/>
              </a:lnSpc>
            </a:pPr>
            <a:r>
              <a:rPr lang="en-US"/>
              <a:t>Nominais: quando as categorias não possuem uma ordem natural. Ex.: nomes, cores, sexo.</a:t>
            </a:r>
          </a:p>
          <a:p>
            <a:pPr lvl="1">
              <a:lnSpc>
                <a:spcPct val="90000"/>
              </a:lnSpc>
            </a:pPr>
            <a:r>
              <a:rPr lang="en-US"/>
              <a:t>Ordinais: quando as categorias podem ser ordenadas. Ex.: tamanho (pequeno, médio, grande), classe social (baixa, média, alta), grau de instrução (básico, médio, graduação, pós-graduação)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09A59D-F70B-BE4E-BD6F-EA6DD4BD9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6242" y="2349906"/>
            <a:ext cx="3322121" cy="21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5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B67000-6208-3C44-A53D-FF08446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pt-BR"/>
              <a:t>Exemplos de classificação de variáveis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7DA07E-F07C-834B-AD53-75DA2368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pt-BR" sz="1800" dirty="0"/>
              <a:t>Qualitativa</a:t>
            </a:r>
          </a:p>
          <a:p>
            <a:pPr lvl="1"/>
            <a:r>
              <a:rPr lang="pt-BR" sz="1600" dirty="0"/>
              <a:t>São aquelas que representam como possíveis realizações uma qualidade ou atributo do indivíduo pesquisado</a:t>
            </a:r>
          </a:p>
          <a:p>
            <a:pPr lvl="2"/>
            <a:r>
              <a:rPr lang="pt-BR" sz="1400" dirty="0"/>
              <a:t>Nominal: sexo, cor dos olhos</a:t>
            </a:r>
          </a:p>
          <a:p>
            <a:pPr lvl="2"/>
            <a:r>
              <a:rPr lang="pt-BR" sz="1400" dirty="0"/>
              <a:t>Ordinal: classe social, grau de instrução</a:t>
            </a:r>
          </a:p>
          <a:p>
            <a:pPr lvl="2"/>
            <a:endParaRPr lang="pt-BR" sz="1400" dirty="0"/>
          </a:p>
          <a:p>
            <a:pPr lvl="1"/>
            <a:r>
              <a:rPr lang="pt-BR" sz="1600" dirty="0"/>
              <a:t>Quantitativa</a:t>
            </a:r>
          </a:p>
          <a:p>
            <a:pPr lvl="2"/>
            <a:r>
              <a:rPr lang="pt-BR" sz="1400" dirty="0"/>
              <a:t>São aquelas que apresentam como possíveis realizações números resultantes de uma contagem ou mensuração</a:t>
            </a:r>
          </a:p>
          <a:p>
            <a:pPr lvl="3"/>
            <a:r>
              <a:rPr lang="pt-BR" sz="1400" dirty="0"/>
              <a:t>Contínua: peso, altura</a:t>
            </a:r>
          </a:p>
          <a:p>
            <a:pPr lvl="3"/>
            <a:r>
              <a:rPr lang="pt-BR" sz="1400" dirty="0"/>
              <a:t>Discreta: número de filhos, número de carros</a:t>
            </a:r>
          </a:p>
          <a:p>
            <a:pPr lvl="3"/>
            <a:endParaRPr lang="pt-BR" sz="1400" dirty="0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9574304-5148-4346-8323-F7EFBEF4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63" y="2386584"/>
            <a:ext cx="3946146" cy="25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58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C1988C"/>
      </a:accent1>
      <a:accent2>
        <a:srgbClr val="B5A17C"/>
      </a:accent2>
      <a:accent3>
        <a:srgbClr val="A4A67E"/>
      </a:accent3>
      <a:accent4>
        <a:srgbClr val="90AA74"/>
      </a:accent4>
      <a:accent5>
        <a:srgbClr val="86AB81"/>
      </a:accent5>
      <a:accent6>
        <a:srgbClr val="77AF89"/>
      </a:accent6>
      <a:hlink>
        <a:srgbClr val="5C8A98"/>
      </a:hlink>
      <a:folHlink>
        <a:srgbClr val="7F7F7F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1273</Words>
  <Application>Microsoft Macintosh PowerPoint</Application>
  <PresentationFormat>Widescreen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Cambria Math</vt:lpstr>
      <vt:lpstr>Garamond</vt:lpstr>
      <vt:lpstr>PT Sans</vt:lpstr>
      <vt:lpstr>Selawik Light</vt:lpstr>
      <vt:lpstr>Speak Pro</vt:lpstr>
      <vt:lpstr>Times New Roman</vt:lpstr>
      <vt:lpstr>SavonVTI</vt:lpstr>
      <vt:lpstr>Introdução</vt:lpstr>
      <vt:lpstr>Introdução</vt:lpstr>
      <vt:lpstr>Etapas da AED</vt:lpstr>
      <vt:lpstr>Etapas da AED</vt:lpstr>
      <vt:lpstr>Diferenças na Abordagem de Análise</vt:lpstr>
      <vt:lpstr>Técnicas Gráficas e Resumos Numéricos</vt:lpstr>
      <vt:lpstr>Variáveis</vt:lpstr>
      <vt:lpstr>Classificação das Variáveis</vt:lpstr>
      <vt:lpstr>Exemplos de classificação de variáveis</vt:lpstr>
      <vt:lpstr>Escalas de Mensuração</vt:lpstr>
      <vt:lpstr>Escalas de Mensuração</vt:lpstr>
      <vt:lpstr>Medidas de Posição</vt:lpstr>
      <vt:lpstr>Medidas de Dispersão</vt:lpstr>
      <vt:lpstr>Exame Gráfico dos Dados</vt:lpstr>
      <vt:lpstr>Exame Gráfico dos Dados</vt:lpstr>
      <vt:lpstr>Exame Gráfico dos Dados</vt:lpstr>
      <vt:lpstr>AED em R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creator>Joao Pedro Albino</dc:creator>
  <cp:lastModifiedBy>Joao Pedro Albino</cp:lastModifiedBy>
  <cp:revision>7</cp:revision>
  <dcterms:created xsi:type="dcterms:W3CDTF">2020-06-01T15:08:13Z</dcterms:created>
  <dcterms:modified xsi:type="dcterms:W3CDTF">2020-06-01T19:22:48Z</dcterms:modified>
</cp:coreProperties>
</file>